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92" r:id="rId3"/>
    <p:sldId id="257" r:id="rId4"/>
    <p:sldId id="284" r:id="rId5"/>
    <p:sldId id="29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85" r:id="rId19"/>
    <p:sldId id="286" r:id="rId20"/>
    <p:sldId id="267" r:id="rId21"/>
    <p:sldId id="280" r:id="rId22"/>
    <p:sldId id="279" r:id="rId23"/>
    <p:sldId id="287" r:id="rId24"/>
    <p:sldId id="271" r:id="rId25"/>
    <p:sldId id="272" r:id="rId26"/>
    <p:sldId id="273" r:id="rId27"/>
    <p:sldId id="294" r:id="rId28"/>
    <p:sldId id="274" r:id="rId29"/>
    <p:sldId id="275" r:id="rId30"/>
    <p:sldId id="276" r:id="rId31"/>
    <p:sldId id="289" r:id="rId32"/>
    <p:sldId id="277" r:id="rId33"/>
    <p:sldId id="288" r:id="rId34"/>
    <p:sldId id="278" r:id="rId35"/>
    <p:sldId id="281" r:id="rId36"/>
    <p:sldId id="282" r:id="rId37"/>
    <p:sldId id="283" r:id="rId38"/>
    <p:sldId id="290" r:id="rId39"/>
    <p:sldId id="291" r:id="rId40"/>
    <p:sldId id="293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730000"/>
    <a:srgbClr val="7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0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7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7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9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87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85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6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70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10BA-D4FB-4D36-B67B-681B6F5C51D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18497CE-89FE-445E-8C79-FCC573D08B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matt@tughill.or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996C-5F54-4AF6-B772-D7D1879CB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802298"/>
            <a:ext cx="8034904" cy="25414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Evaluating &amp; amending your </a:t>
            </a:r>
            <a:r>
              <a:rPr lang="en-US" sz="9800" b="1" dirty="0"/>
              <a:t>zoning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44E0C-754A-4411-9A64-71C1387DD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Lowville municipal building – September 29, 2020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A77F843D-CE67-4A18-8C59-390AC5F8A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28" y="4829770"/>
            <a:ext cx="1552641" cy="11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0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E82CD-77E1-40D6-93BC-BCCD8FEF9DF9}"/>
              </a:ext>
            </a:extLst>
          </p:cNvPr>
          <p:cNvSpPr txBox="1"/>
          <p:nvPr/>
        </p:nvSpPr>
        <p:spPr>
          <a:xfrm>
            <a:off x="1817615" y="201335"/>
            <a:ext cx="8556770" cy="616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SYMPTOMS OF POOR PERFORMANCE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 in variance and interpretation requests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 in lawsuits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 of sync with comp plan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Overabundance of nonconformities – 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ex. one acre minimum lot size in hamlets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FC069-DF09-45A7-BF73-889846195A78}"/>
              </a:ext>
            </a:extLst>
          </p:cNvPr>
          <p:cNvSpPr txBox="1"/>
          <p:nvPr/>
        </p:nvSpPr>
        <p:spPr>
          <a:xfrm>
            <a:off x="2759978" y="352020"/>
            <a:ext cx="6672044" cy="478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 of sync with statutes (is the law written on a typewriter?)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Unwieldy, unorganized – ‘Frankenstein law’ - 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sometimes you need to ‘hit reset’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ZEO can’t enforce the law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984207F-D317-4FBB-BE84-C23E7C6B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8999" cy="22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C4A8FE4-F6D7-4120-9119-3D2CFBE8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534" y="4014651"/>
            <a:ext cx="2265465" cy="28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F8F30-861A-4F16-A90D-397032ADF095}"/>
              </a:ext>
            </a:extLst>
          </p:cNvPr>
          <p:cNvSpPr txBox="1"/>
          <p:nvPr/>
        </p:nvSpPr>
        <p:spPr>
          <a:xfrm>
            <a:off x="2455178" y="536896"/>
            <a:ext cx="7281644" cy="435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COMMON ISSUES</a:t>
            </a:r>
            <a:endParaRPr lang="en-US" sz="3200" b="1" u="sng" dirty="0">
              <a:solidFill>
                <a:srgbClr val="B71E4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 ENOUGH ZONES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TOO MANY ZONES –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distinctions trivial?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USES THAT ARE TOO GENERIC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US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USES THAT ARE TOO SPECIFIED</a:t>
            </a:r>
          </a:p>
        </p:txBody>
      </p:sp>
    </p:spTree>
    <p:extLst>
      <p:ext uri="{BB962C8B-B14F-4D97-AF65-F5344CB8AC3E}">
        <p14:creationId xmlns:p14="http://schemas.microsoft.com/office/powerpoint/2010/main" val="26944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4D368-8D18-4CEA-A9D0-B215A266EBAD}"/>
              </a:ext>
            </a:extLst>
          </p:cNvPr>
          <p:cNvSpPr txBox="1"/>
          <p:nvPr/>
        </p:nvSpPr>
        <p:spPr>
          <a:xfrm>
            <a:off x="1522602" y="1065402"/>
            <a:ext cx="9146796" cy="346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 COURT DECISIONS AND LEGISLATION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Signs – </a:t>
            </a:r>
            <a:r>
              <a:rPr lang="en-US" sz="3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Reed v. Town of Gilbert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Manufactured homes – </a:t>
            </a:r>
            <a:r>
              <a:rPr lang="en-US" sz="3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NYS </a:t>
            </a:r>
            <a:r>
              <a:rPr lang="en-US" sz="3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Exec. Law Section 616</a:t>
            </a:r>
          </a:p>
        </p:txBody>
      </p:sp>
    </p:spTree>
    <p:extLst>
      <p:ext uri="{BB962C8B-B14F-4D97-AF65-F5344CB8AC3E}">
        <p14:creationId xmlns:p14="http://schemas.microsoft.com/office/powerpoint/2010/main" val="3073289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CB6C99-4385-4849-BEF0-61FBC4BBD362}"/>
              </a:ext>
            </a:extLst>
          </p:cNvPr>
          <p:cNvSpPr txBox="1"/>
          <p:nvPr/>
        </p:nvSpPr>
        <p:spPr>
          <a:xfrm>
            <a:off x="2631346" y="462513"/>
            <a:ext cx="6929307" cy="4988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 USES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Large scale solar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Tiny houses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RVs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Short term rentals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Accessory structures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Covid-19  - OUTDOOR DINING?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5D11D-C3A0-4E33-B961-0C511D93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85" y="136276"/>
            <a:ext cx="4890336" cy="272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D1D96-655A-4015-B38D-555131DFBED4}"/>
              </a:ext>
            </a:extLst>
          </p:cNvPr>
          <p:cNvSpPr txBox="1"/>
          <p:nvPr/>
        </p:nvSpPr>
        <p:spPr>
          <a:xfrm>
            <a:off x="10022305" y="2818349"/>
            <a:ext cx="2084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photo: Lewis County Planning</a:t>
            </a:r>
          </a:p>
        </p:txBody>
      </p:sp>
    </p:spTree>
    <p:extLst>
      <p:ext uri="{BB962C8B-B14F-4D97-AF65-F5344CB8AC3E}">
        <p14:creationId xmlns:p14="http://schemas.microsoft.com/office/powerpoint/2010/main" val="3193767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C43587-78DD-44F3-8887-BB8D00D58D0A}"/>
              </a:ext>
            </a:extLst>
          </p:cNvPr>
          <p:cNvSpPr txBox="1"/>
          <p:nvPr/>
        </p:nvSpPr>
        <p:spPr>
          <a:xfrm>
            <a:off x="2832682" y="530654"/>
            <a:ext cx="6526635" cy="364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 IDEAS IN PLANNING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 based zoning –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on dimensional, bulk, architectural standards rather than USE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Looser parking standards –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less emphasis on minimum number of spaces, especially in downtown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37B59-E1EC-477E-A28D-E852AFE2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174" y="4632089"/>
            <a:ext cx="4219826" cy="22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12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167F6-8098-4561-AC18-B742AC7DF76F}"/>
              </a:ext>
            </a:extLst>
          </p:cNvPr>
          <p:cNvSpPr txBox="1"/>
          <p:nvPr/>
        </p:nvSpPr>
        <p:spPr>
          <a:xfrm>
            <a:off x="1495337" y="268447"/>
            <a:ext cx="9201325" cy="551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MAKES A GOOD LAW?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Purpose statement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Statutory authority section 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Separability clause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 crafted definitions – do not regulate in definitions</a:t>
            </a:r>
            <a:endParaRPr lang="en-US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5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461393"/>
            <a:ext cx="7280246" cy="514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Reference to zoning map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Statement that any use not listed as permitted is prohibited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Good measurement methodologies – </a:t>
            </a:r>
            <a:r>
              <a:rPr lang="en-US" sz="1600" b="1" dirty="0">
                <a:latin typeface="+mj-lt"/>
              </a:rPr>
              <a:t>setbacks, yards, lot width, lot depth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Zoning permit required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24E337D-4236-43D1-8FE5-4963BC445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1" y="4492267"/>
            <a:ext cx="4222459" cy="23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7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BD8042-BDC5-4A84-A475-D1E47CB02B44}"/>
              </a:ext>
            </a:extLst>
          </p:cNvPr>
          <p:cNvSpPr txBox="1"/>
          <p:nvPr/>
        </p:nvSpPr>
        <p:spPr>
          <a:xfrm>
            <a:off x="2261616" y="414528"/>
            <a:ext cx="7668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Certificate of compliance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Zoning map with clear, definable boundaries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Well crafted nonconformity provisions</a:t>
            </a:r>
          </a:p>
          <a:p>
            <a:endParaRPr lang="en-US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Logical process for applicant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62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3AC27-BF10-4997-A650-4BCA27525A81}"/>
              </a:ext>
            </a:extLst>
          </p:cNvPr>
          <p:cNvSpPr txBox="1"/>
          <p:nvPr/>
        </p:nvSpPr>
        <p:spPr>
          <a:xfrm>
            <a:off x="2054352" y="390144"/>
            <a:ext cx="8083296" cy="518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Don’t include things that aren’t zoning – </a:t>
            </a:r>
            <a:r>
              <a:rPr lang="en-US" sz="1600" b="1" dirty="0">
                <a:latin typeface="+mj-lt"/>
              </a:rPr>
              <a:t>messy conditions, lawn maintenance, unsafe buildings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 overly complicated –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give ‘</a:t>
            </a:r>
            <a:r>
              <a:rPr lang="en-US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break vs.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Avoid redundancy –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avoid bulkiness/excess 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Codify into ONE document – </a:t>
            </a:r>
            <a:r>
              <a:rPr lang="en-US" sz="1600" b="1" dirty="0">
                <a:latin typeface="+mj-lt"/>
              </a:rPr>
              <a:t>NYSDOS local law search</a:t>
            </a:r>
            <a:r>
              <a:rPr lang="en-US" sz="3200" b="1" dirty="0">
                <a:latin typeface="+mj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Make sure all cross-references are correct!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48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6E16-9129-4081-87F7-302F1C9288F3}"/>
              </a:ext>
            </a:extLst>
          </p:cNvPr>
          <p:cNvSpPr txBox="1"/>
          <p:nvPr/>
        </p:nvSpPr>
        <p:spPr>
          <a:xfrm>
            <a:off x="2174966" y="1036319"/>
            <a:ext cx="78420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71E42"/>
                </a:solidFill>
                <a:latin typeface="+mj-lt"/>
              </a:rPr>
              <a:t>Matt Johnson</a:t>
            </a:r>
            <a:r>
              <a:rPr lang="en-US" sz="2000" dirty="0">
                <a:latin typeface="+mj-lt"/>
              </a:rPr>
              <a:t>, Director of Planning at Tug Hill Commission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solidFill>
                  <a:srgbClr val="B71E42"/>
                </a:solidFill>
                <a:latin typeface="+mj-lt"/>
              </a:rPr>
              <a:t>Alaina Mallette</a:t>
            </a:r>
            <a:r>
              <a:rPr lang="en-US" sz="2000" dirty="0">
                <a:latin typeface="+mj-lt"/>
              </a:rPr>
              <a:t>, Planner – filming and administering Zoom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u="sng" dirty="0">
                <a:solidFill>
                  <a:srgbClr val="0070C0"/>
                </a:solidFill>
                <a:highlight>
                  <a:srgbClr val="00FF00"/>
                </a:highlight>
                <a:latin typeface="+mj-lt"/>
              </a:rPr>
              <a:t>THIS IS A NEW PRESENTATION – THANKS FOR BEING A PART OF IT!</a:t>
            </a:r>
          </a:p>
          <a:p>
            <a:r>
              <a:rPr lang="en-US" sz="2000" dirty="0">
                <a:latin typeface="+mj-lt"/>
              </a:rPr>
              <a:t>Inspiration from Mark </a:t>
            </a:r>
            <a:r>
              <a:rPr lang="en-US" sz="2000" dirty="0" err="1">
                <a:latin typeface="+mj-lt"/>
              </a:rPr>
              <a:t>Gebo</a:t>
            </a:r>
            <a:r>
              <a:rPr lang="en-US" sz="2000" dirty="0">
                <a:latin typeface="+mj-lt"/>
              </a:rPr>
              <a:t> and NYS Department of State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QUESTIONS AFTER – if I can’t answer, will research and send an answer out to the group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TRAINING CERTIFICATES – will hand out / send to Zoom participants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07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D2D0F-1D3A-45A5-9CF2-BD3BF0CC7224}"/>
              </a:ext>
            </a:extLst>
          </p:cNvPr>
          <p:cNvSpPr txBox="1"/>
          <p:nvPr/>
        </p:nvSpPr>
        <p:spPr>
          <a:xfrm>
            <a:off x="1985394" y="512404"/>
            <a:ext cx="8221211" cy="425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DON’T DO THIS ON YOUR OWN!!!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Get help from Tug Hill Commission, your county planning department, or a consultant!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Involve </a:t>
            </a:r>
            <a:r>
              <a:rPr lang="en-US" sz="32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ZEO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PB, ZBA, TB/VB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municipal attorney!</a:t>
            </a:r>
          </a:p>
        </p:txBody>
      </p:sp>
    </p:spTree>
    <p:extLst>
      <p:ext uri="{BB962C8B-B14F-4D97-AF65-F5344CB8AC3E}">
        <p14:creationId xmlns:p14="http://schemas.microsoft.com/office/powerpoint/2010/main" val="1678595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754C7E-D6DD-4D9A-BF6E-AB78BCB19B63}"/>
              </a:ext>
            </a:extLst>
          </p:cNvPr>
          <p:cNvSpPr txBox="1"/>
          <p:nvPr/>
        </p:nvSpPr>
        <p:spPr>
          <a:xfrm>
            <a:off x="2657856" y="96246"/>
            <a:ext cx="6876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Great resource from NYSDOS…</a:t>
            </a:r>
          </a:p>
          <a:p>
            <a:r>
              <a:rPr lang="en-US" b="1" dirty="0">
                <a:solidFill>
                  <a:srgbClr val="0070C0"/>
                </a:solidFill>
                <a:latin typeface="+mj-lt"/>
              </a:rPr>
              <a:t>www.dos.ny.gov/lg/publications.html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6D5E790-97B1-4DDB-94CC-2079A412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45" y="1165130"/>
            <a:ext cx="3485910" cy="45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3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50C52-F94A-474F-8CFE-AEE1D5B2A941}"/>
              </a:ext>
            </a:extLst>
          </p:cNvPr>
          <p:cNvSpPr txBox="1"/>
          <p:nvPr/>
        </p:nvSpPr>
        <p:spPr>
          <a:xfrm>
            <a:off x="2420112" y="829056"/>
            <a:ext cx="7351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B71E42"/>
                </a:solidFill>
                <a:latin typeface="+mj-lt"/>
              </a:rPr>
              <a:t>We recommend adoption by Local Law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Power to enact local laws is granted by the State Constitution </a:t>
            </a:r>
            <a:r>
              <a:rPr lang="en-US" sz="2400" b="1" dirty="0">
                <a:latin typeface="+mj-lt"/>
              </a:rPr>
              <a:t>(not a strictly delegated power from the State Legislature)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A local law has the same status as an act of the State Legislature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894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4D86CB-D6D5-4953-BEAC-498595030336}"/>
              </a:ext>
            </a:extLst>
          </p:cNvPr>
          <p:cNvSpPr txBox="1"/>
          <p:nvPr/>
        </p:nvSpPr>
        <p:spPr>
          <a:xfrm>
            <a:off x="2621280" y="877824"/>
            <a:ext cx="6949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Procedure is typical local law adoption PLUS requirements specified in planning statutes and SEQR</a:t>
            </a:r>
          </a:p>
          <a:p>
            <a:endParaRPr lang="en-US" sz="32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50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131538"/>
            <a:ext cx="72802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1.      amendment is introduced by a town board member at a town board meeting</a:t>
            </a:r>
          </a:p>
          <a:p>
            <a:pPr indent="457200"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copy is filed in the town clerk’s office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2.      SEQR – lead agency completes full EAF and makes SEQR determination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3.      amendment is sent to County Planning Board for 239-m review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4.      town board passes resolution setting date for public hearing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5.      notice of hearing in newspaper at least ten days prior to hearing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       notice of hearing to clerks of neighboring towns and villages, SPs, HAs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       notice of hearing to clerk of the County Legislature at least ten days prior to hearing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       amendment is placed on desk of each town board member at least seven days not including Sunday    	prior to hearing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6.      public hearing is held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7.      town board adopts amendment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8.      town board reports action to County Planning Board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9.      town clerk files the amended law and map with the Secretary of State within 20 days of adoption – 	local law form completed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10.     copy of law is entered in the minutes of the town board and filed with the town clerk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 </a:t>
            </a:r>
          </a:p>
          <a:p>
            <a:pPr algn="l" fontAlgn="base"/>
            <a:r>
              <a:rPr lang="en-US" sz="1200" b="1" i="0" dirty="0">
                <a:solidFill>
                  <a:srgbClr val="201F1E"/>
                </a:solidFill>
                <a:effectLst/>
                <a:latin typeface="+mj-lt"/>
              </a:rPr>
              <a:t>11.     summary of the law is published in the newspaper and posted at the main entrance of the town 		clerk’s office</a:t>
            </a:r>
          </a:p>
        </p:txBody>
      </p:sp>
    </p:spTree>
    <p:extLst>
      <p:ext uri="{BB962C8B-B14F-4D97-AF65-F5344CB8AC3E}">
        <p14:creationId xmlns:p14="http://schemas.microsoft.com/office/powerpoint/2010/main" val="661372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920621"/>
            <a:ext cx="7280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dirty="0">
                <a:solidFill>
                  <a:srgbClr val="B71E42"/>
                </a:solidFill>
                <a:latin typeface="+mj-lt"/>
              </a:rPr>
              <a:t>Town of Lowville Example</a:t>
            </a:r>
            <a:endParaRPr lang="en-US" sz="3200" b="1" i="0" dirty="0">
              <a:solidFill>
                <a:srgbClr val="B71E42"/>
              </a:solidFill>
              <a:effectLst/>
              <a:latin typeface="+mj-lt"/>
            </a:endParaRPr>
          </a:p>
          <a:p>
            <a:pPr algn="l" fontAlgn="base"/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1.  Amendment is introduced by a town board member at a town board meeting - copy is filed in the town clerk’s office</a:t>
            </a:r>
          </a:p>
          <a:p>
            <a:pPr indent="457200" algn="l" fontAlgn="base"/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indent="457200"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indent="457200" algn="l" fontAlgn="base"/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indent="457200"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indent="457200"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872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984978"/>
            <a:ext cx="7280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fontAlgn="base">
              <a:buAutoNum type="arabicPeriod" startAt="2"/>
            </a:pPr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SEQR – lead agency completes full EAF and makes SEQR determination</a:t>
            </a:r>
          </a:p>
          <a:p>
            <a:pPr marL="514350" indent="-514350" algn="l" fontAlgn="base">
              <a:buAutoNum type="arabicPeriod" startAt="2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marL="514350" indent="-514350" algn="l" fontAlgn="base">
              <a:buAutoNum type="arabicPeriod" startAt="2"/>
            </a:pPr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marL="514350" indent="-514350" algn="l" fontAlgn="base">
              <a:buAutoNum type="arabicPeriod" startAt="2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Likely a Type I action… Town is lead agency</a:t>
            </a:r>
          </a:p>
        </p:txBody>
      </p:sp>
    </p:spTree>
    <p:extLst>
      <p:ext uri="{BB962C8B-B14F-4D97-AF65-F5344CB8AC3E}">
        <p14:creationId xmlns:p14="http://schemas.microsoft.com/office/powerpoint/2010/main" val="2927649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DC5F8F0E-5210-4418-B984-52CF5DE7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6318" y="-348916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8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1070322"/>
            <a:ext cx="72802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fontAlgn="base">
              <a:buAutoNum type="arabicPeriod" startAt="3"/>
            </a:pPr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Amendment is sent to Lewis County Planning Board for 239-m review</a:t>
            </a:r>
          </a:p>
          <a:p>
            <a:pPr marL="514350" indent="-514350" algn="l" fontAlgn="base">
              <a:buAutoNum type="arabicPeriod" startAt="3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sz="2000" b="1" i="0" dirty="0">
                <a:solidFill>
                  <a:srgbClr val="201F1E"/>
                </a:solidFill>
                <a:effectLst/>
                <a:latin typeface="+mj-lt"/>
              </a:rPr>
              <a:t>Package includes Part I of the EAF</a:t>
            </a:r>
          </a:p>
          <a:p>
            <a:pPr algn="l" fontAlgn="base"/>
            <a:endParaRPr lang="en-US" sz="20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sz="2000" b="1" i="0" dirty="0">
                <a:solidFill>
                  <a:srgbClr val="201F1E"/>
                </a:solidFill>
                <a:effectLst/>
                <a:latin typeface="+mj-lt"/>
              </a:rPr>
              <a:t>CPB has 30 days to review (or up until two days prior to TB final adoption)</a:t>
            </a:r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417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1883678" y="122367"/>
            <a:ext cx="84246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fontAlgn="base">
              <a:buAutoNum type="arabicPeriod" startAt="4"/>
            </a:pPr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Town board passes resolution setting date for public hearing</a:t>
            </a:r>
          </a:p>
          <a:p>
            <a:pPr marL="514350" indent="-514350" algn="l" fontAlgn="base">
              <a:buAutoNum type="arabicPeriod" startAt="4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01F1E"/>
                </a:solidFill>
                <a:effectLst/>
                <a:latin typeface="+mj-lt"/>
              </a:rPr>
              <a:t>notice of hearing in newspaper at least ten days prior to hearing</a:t>
            </a:r>
          </a:p>
          <a:p>
            <a:pPr algn="l" fontAlgn="base"/>
            <a:endParaRPr lang="en-US" sz="2400" b="1" i="0" dirty="0">
              <a:solidFill>
                <a:srgbClr val="201F1E"/>
              </a:solidFill>
              <a:effectLst/>
              <a:latin typeface="+mj-lt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01F1E"/>
                </a:solidFill>
                <a:effectLst/>
                <a:latin typeface="+mj-lt"/>
              </a:rPr>
              <a:t>notice of hearing to clerks of </a:t>
            </a:r>
            <a:r>
              <a:rPr lang="en-US" sz="2400" b="1" i="0" dirty="0" err="1">
                <a:solidFill>
                  <a:srgbClr val="201F1E"/>
                </a:solidFill>
                <a:effectLst/>
                <a:latin typeface="+mj-lt"/>
              </a:rPr>
              <a:t>munis</a:t>
            </a:r>
            <a:r>
              <a:rPr lang="en-US" sz="2400" b="1" i="0" dirty="0">
                <a:solidFill>
                  <a:srgbClr val="201F1E"/>
                </a:solidFill>
                <a:effectLst/>
                <a:latin typeface="+mj-lt"/>
              </a:rPr>
              <a:t> within 500 feet – towns of Denmark, Harrisburg, Martinsburg, New Bremen, Watson and the Village of Lowville at least ten days prior to hearing</a:t>
            </a:r>
          </a:p>
          <a:p>
            <a:pPr algn="l" fontAlgn="base"/>
            <a:endParaRPr lang="en-US" sz="2400" b="1" i="0" dirty="0">
              <a:solidFill>
                <a:srgbClr val="201F1E"/>
              </a:solidFill>
              <a:effectLst/>
              <a:latin typeface="+mj-lt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01F1E"/>
                </a:solidFill>
                <a:effectLst/>
                <a:latin typeface="+mj-lt"/>
              </a:rPr>
              <a:t>notice of hearing to clerk of the Lewis County Legislature at least ten days prior to hearing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01F1E"/>
              </a:solidFill>
              <a:latin typeface="+mj-lt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01F1E"/>
                </a:solidFill>
                <a:effectLst/>
                <a:latin typeface="+mj-lt"/>
              </a:rPr>
              <a:t>Also notice to state parks and housing authorities</a:t>
            </a:r>
          </a:p>
          <a:p>
            <a:pPr marL="514350" indent="-514350" algn="l" fontAlgn="base">
              <a:buAutoNum type="arabicPeriod" startAt="4"/>
            </a:pPr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878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DD00B-40CA-4F0A-903F-26375AC6FDD0}"/>
              </a:ext>
            </a:extLst>
          </p:cNvPr>
          <p:cNvSpPr txBox="1"/>
          <p:nvPr/>
        </p:nvSpPr>
        <p:spPr>
          <a:xfrm>
            <a:off x="2247122" y="511031"/>
            <a:ext cx="7697755" cy="457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PURPOSE OF ZONING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Protect public health, safety, and welfare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Regulate use, density, placement of structures on lots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4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1008679"/>
            <a:ext cx="7280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fontAlgn="base">
              <a:buAutoNum type="arabicPeriod" startAt="5"/>
            </a:pPr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Public hearing is held</a:t>
            </a:r>
          </a:p>
          <a:p>
            <a:pPr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algn="l" fontAlgn="base"/>
            <a:r>
              <a:rPr lang="en-US" sz="2000" b="1" dirty="0">
                <a:solidFill>
                  <a:srgbClr val="201F1E"/>
                </a:solidFill>
                <a:latin typeface="+mj-lt"/>
              </a:rPr>
              <a:t>Minutes of hearing must contain at least general details about what each speaker said</a:t>
            </a:r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911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C0FC900-BA48-4F16-B504-CDD0223B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09" y="1171386"/>
            <a:ext cx="3474982" cy="4515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00284-7F16-4352-B128-AE153EEB2DE8}"/>
              </a:ext>
            </a:extLst>
          </p:cNvPr>
          <p:cNvSpPr txBox="1"/>
          <p:nvPr/>
        </p:nvSpPr>
        <p:spPr>
          <a:xfrm>
            <a:off x="2657856" y="71078"/>
            <a:ext cx="6876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Great resource from NYSDOS…</a:t>
            </a:r>
          </a:p>
          <a:p>
            <a:r>
              <a:rPr lang="en-US" b="1" dirty="0">
                <a:solidFill>
                  <a:srgbClr val="0070C0"/>
                </a:solidFill>
                <a:latin typeface="+mj-lt"/>
              </a:rPr>
              <a:t>www.dos.ny.gov/lg/publications.html</a:t>
            </a:r>
          </a:p>
          <a:p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824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1115287"/>
            <a:ext cx="72802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fontAlgn="base">
              <a:buAutoNum type="arabicPeriod" startAt="7"/>
            </a:pPr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Town board adopts amendment</a:t>
            </a:r>
          </a:p>
          <a:p>
            <a:pPr marL="514350" indent="-514350" algn="l" fontAlgn="base">
              <a:buAutoNum type="arabicPeriod" startAt="7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b="1" i="0" dirty="0">
                <a:solidFill>
                  <a:srgbClr val="201F1E"/>
                </a:solidFill>
                <a:effectLst/>
                <a:latin typeface="+mj-lt"/>
              </a:rPr>
              <a:t>Law must have been on the desks of TB members at least seven calendar days, exclusive of Sunday OR mailed at least ten calendar days, exclusive of Sunday</a:t>
            </a:r>
          </a:p>
          <a:p>
            <a:pPr algn="l" fontAlgn="base"/>
            <a:endParaRPr lang="en-US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b="1" i="0" dirty="0">
                <a:solidFill>
                  <a:srgbClr val="0070C0"/>
                </a:solidFill>
                <a:effectLst/>
                <a:latin typeface="+mj-lt"/>
              </a:rPr>
              <a:t>Supermajority needed if acting contrary to County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31288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18881-93A5-4B21-A04B-FA8BCC8516DF}"/>
              </a:ext>
            </a:extLst>
          </p:cNvPr>
          <p:cNvSpPr txBox="1"/>
          <p:nvPr/>
        </p:nvSpPr>
        <p:spPr>
          <a:xfrm>
            <a:off x="2932176" y="927934"/>
            <a:ext cx="63276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3/4</a:t>
            </a:r>
            <a:r>
              <a:rPr lang="en-US" sz="3200" b="1" baseline="30000" dirty="0">
                <a:solidFill>
                  <a:srgbClr val="0070C0"/>
                </a:solidFill>
                <a:latin typeface="+mj-lt"/>
              </a:rPr>
              <a:t>th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vote needed if written protest signed by…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(a) the owners of twenty percent or more of the area of land included in such proposed change; or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 (b) the owners of twenty percent or more of the area of land immediately adjacent to that land included in such proposed change, extending one hundred feet therefrom; or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 (c) the owners of twenty percent or more of the area of land directly opposite thereto, extending one hundred feet from the street frontage of such opposite land.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5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1201626"/>
            <a:ext cx="7280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fontAlgn="base">
              <a:buAutoNum type="arabicPeriod" startAt="8"/>
            </a:pPr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Town board reports action to Lewis County Planning Board within 30 days of final action</a:t>
            </a:r>
          </a:p>
          <a:p>
            <a:pPr marL="514350" indent="-514350" algn="l" fontAlgn="base">
              <a:buAutoNum type="arabicPeriod" startAt="8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	set forth reasons if acting contrary</a:t>
            </a:r>
          </a:p>
          <a:p>
            <a:pPr marL="514350" indent="-514350" algn="l" fontAlgn="base">
              <a:buAutoNum type="arabicPeriod" startAt="8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marL="514350" indent="-514350" algn="l" fontAlgn="base">
              <a:buAutoNum type="arabicPeriod" startAt="8"/>
            </a:pPr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026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569655"/>
            <a:ext cx="72802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9.  Town clerk files the amended law and map with the Secretary of State within 20 days of adoption – </a:t>
            </a:r>
            <a:r>
              <a:rPr lang="en-US" sz="1600" b="1" i="0" dirty="0">
                <a:solidFill>
                  <a:srgbClr val="201F1E"/>
                </a:solidFill>
                <a:effectLst/>
                <a:latin typeface="+mj-lt"/>
              </a:rPr>
              <a:t>local law form furnished by NYSDOS</a:t>
            </a:r>
          </a:p>
          <a:p>
            <a:pPr algn="l" fontAlgn="base"/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No deletions, strikethroughs, underlines, italics denoting changes</a:t>
            </a:r>
          </a:p>
          <a:p>
            <a:pPr algn="l" fontAlgn="base"/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Law becomes effective after filing with Secretary of State</a:t>
            </a:r>
          </a:p>
        </p:txBody>
      </p:sp>
    </p:spTree>
    <p:extLst>
      <p:ext uri="{BB962C8B-B14F-4D97-AF65-F5344CB8AC3E}">
        <p14:creationId xmlns:p14="http://schemas.microsoft.com/office/powerpoint/2010/main" val="1945332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971991"/>
            <a:ext cx="7280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10.  Copy of law is entered in the minutes of the town board and filed with the town clerk</a:t>
            </a:r>
          </a:p>
          <a:p>
            <a:pPr marL="514350" indent="-514350" algn="l" fontAlgn="base">
              <a:buAutoNum type="arabicPeriod" startAt="8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marL="514350" indent="-514350" algn="l" fontAlgn="base">
              <a:buAutoNum type="arabicPeriod" startAt="8"/>
            </a:pPr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3454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E0558-CC36-4EE3-9FE8-4C59EE7E6332}"/>
              </a:ext>
            </a:extLst>
          </p:cNvPr>
          <p:cNvSpPr txBox="1"/>
          <p:nvPr/>
        </p:nvSpPr>
        <p:spPr>
          <a:xfrm>
            <a:off x="2455877" y="947607"/>
            <a:ext cx="7280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i="0" dirty="0">
                <a:solidFill>
                  <a:srgbClr val="201F1E"/>
                </a:solidFill>
                <a:effectLst/>
                <a:latin typeface="+mj-lt"/>
              </a:rPr>
              <a:t>11.  Summary of the law is published in the newspaper and posted at the main entrance of the town clerk’s office</a:t>
            </a:r>
          </a:p>
          <a:p>
            <a:pPr marL="514350" indent="-514350" algn="l" fontAlgn="base">
              <a:buAutoNum type="arabicPeriod" startAt="8"/>
            </a:pPr>
            <a:endParaRPr lang="en-US" sz="3200" b="1" dirty="0">
              <a:solidFill>
                <a:srgbClr val="201F1E"/>
              </a:solidFill>
              <a:latin typeface="+mj-lt"/>
            </a:endParaRPr>
          </a:p>
          <a:p>
            <a:pPr marL="514350" indent="-514350" algn="l" fontAlgn="base">
              <a:buAutoNum type="arabicPeriod" startAt="8"/>
            </a:pPr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  <a:p>
            <a:pPr algn="l" fontAlgn="base"/>
            <a:endParaRPr lang="en-US" sz="3200" b="1" i="0" dirty="0">
              <a:solidFill>
                <a:srgbClr val="201F1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126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9206296-E237-4579-A4FE-73F31397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32" y="1097441"/>
            <a:ext cx="3584336" cy="4663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F57A7-B53F-4892-BDC6-5956C9F297E7}"/>
              </a:ext>
            </a:extLst>
          </p:cNvPr>
          <p:cNvSpPr txBox="1"/>
          <p:nvPr/>
        </p:nvSpPr>
        <p:spPr>
          <a:xfrm>
            <a:off x="2657856" y="71078"/>
            <a:ext cx="6876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For more detail…</a:t>
            </a:r>
          </a:p>
          <a:p>
            <a:r>
              <a:rPr lang="en-US" b="1" dirty="0">
                <a:solidFill>
                  <a:srgbClr val="0070C0"/>
                </a:solidFill>
                <a:latin typeface="+mj-lt"/>
              </a:rPr>
              <a:t>tughill.org/publications/technical-issue-papers/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01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F0238E1-1A6C-4BC6-8074-3CE9B6B1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63" y="1096347"/>
            <a:ext cx="3605274" cy="4665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70BC8-BE4C-4FBC-AE9E-F7C9C7ED36CF}"/>
              </a:ext>
            </a:extLst>
          </p:cNvPr>
          <p:cNvSpPr txBox="1"/>
          <p:nvPr/>
        </p:nvSpPr>
        <p:spPr>
          <a:xfrm>
            <a:off x="2657856" y="71078"/>
            <a:ext cx="6876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If you want to ‘geek out’…</a:t>
            </a:r>
          </a:p>
          <a:p>
            <a:r>
              <a:rPr lang="en-US" b="1" dirty="0">
                <a:solidFill>
                  <a:srgbClr val="0070C0"/>
                </a:solidFill>
                <a:latin typeface="+mj-lt"/>
              </a:rPr>
              <a:t>www.dos.ny.gov/lg/publications.html</a:t>
            </a:r>
          </a:p>
          <a:p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568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A34E3-1522-4530-80BB-3550AA0666A5}"/>
              </a:ext>
            </a:extLst>
          </p:cNvPr>
          <p:cNvSpPr txBox="1"/>
          <p:nvPr/>
        </p:nvSpPr>
        <p:spPr>
          <a:xfrm>
            <a:off x="3279648" y="997565"/>
            <a:ext cx="56327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Authorized in NYS statutes</a:t>
            </a:r>
          </a:p>
          <a:p>
            <a:r>
              <a:rPr lang="en-US" sz="1400" b="1" dirty="0">
                <a:latin typeface="+mj-lt"/>
              </a:rPr>
              <a:t>(gearing presentation toward towns and villages)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Town Law </a:t>
            </a:r>
            <a:r>
              <a:rPr lang="en-US" sz="3200" b="1" dirty="0">
                <a:latin typeface="+mj-lt"/>
              </a:rPr>
              <a:t>– Article 16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Village Law </a:t>
            </a:r>
            <a:r>
              <a:rPr lang="en-US" sz="3200" b="1" dirty="0">
                <a:latin typeface="+mj-lt"/>
              </a:rPr>
              <a:t>– Article 7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Municipal Home Rule Law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37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30666-0FB8-41FA-A277-1E5F8A5B5E93}"/>
              </a:ext>
            </a:extLst>
          </p:cNvPr>
          <p:cNvSpPr txBox="1"/>
          <p:nvPr/>
        </p:nvSpPr>
        <p:spPr>
          <a:xfrm>
            <a:off x="2673531" y="809897"/>
            <a:ext cx="684493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THANKS AGAIN!!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>
                <a:hlinkClick r:id="rId2"/>
              </a:rPr>
              <a:t>matt@tughill.org</a:t>
            </a:r>
            <a:endParaRPr lang="en-US" sz="2400" b="1" dirty="0"/>
          </a:p>
          <a:p>
            <a:r>
              <a:rPr lang="en-US" sz="2400" b="1" dirty="0"/>
              <a:t>(315) 785-2380</a:t>
            </a:r>
          </a:p>
          <a:p>
            <a:endParaRPr lang="en-US" sz="2400" b="1" dirty="0"/>
          </a:p>
          <a:p>
            <a:r>
              <a:rPr lang="en-US" sz="2400" b="1" dirty="0"/>
              <a:t>www.tughill.org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3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754C7E-D6DD-4D9A-BF6E-AB78BCB19B63}"/>
              </a:ext>
            </a:extLst>
          </p:cNvPr>
          <p:cNvSpPr txBox="1"/>
          <p:nvPr/>
        </p:nvSpPr>
        <p:spPr>
          <a:xfrm>
            <a:off x="2657856" y="96246"/>
            <a:ext cx="6876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Great resource from NYSDOS…</a:t>
            </a:r>
          </a:p>
          <a:p>
            <a:r>
              <a:rPr lang="en-US" b="1" dirty="0">
                <a:solidFill>
                  <a:srgbClr val="0070C0"/>
                </a:solidFill>
                <a:latin typeface="+mj-lt"/>
              </a:rPr>
              <a:t>www.dos.ny.gov/lg/publications.html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5E790-97B1-4DDB-94CC-2079A412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045" y="1180674"/>
            <a:ext cx="3485910" cy="4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04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DB76D-0FAE-40EC-BDCF-2A0BB670C9E7}"/>
              </a:ext>
            </a:extLst>
          </p:cNvPr>
          <p:cNvSpPr txBox="1"/>
          <p:nvPr/>
        </p:nvSpPr>
        <p:spPr>
          <a:xfrm>
            <a:off x="1774378" y="913634"/>
            <a:ext cx="8643243" cy="372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ZONING CANNOT…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regulate interior space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regulate ownership or be tied to ownership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control market or competition</a:t>
            </a:r>
          </a:p>
        </p:txBody>
      </p:sp>
    </p:spTree>
    <p:extLst>
      <p:ext uri="{BB962C8B-B14F-4D97-AF65-F5344CB8AC3E}">
        <p14:creationId xmlns:p14="http://schemas.microsoft.com/office/powerpoint/2010/main" val="239302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59B8A-E5E1-4DAB-9E27-78F800489C92}"/>
              </a:ext>
            </a:extLst>
          </p:cNvPr>
          <p:cNvSpPr txBox="1"/>
          <p:nvPr/>
        </p:nvSpPr>
        <p:spPr>
          <a:xfrm>
            <a:off x="1196298" y="715191"/>
            <a:ext cx="9799404" cy="488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ZONING SHOULD…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 in accordance with comprehensive plan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 community vision and encourage orderly growth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protect important resources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2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839304-3CDC-49D2-92E5-DF321983CFD6}"/>
              </a:ext>
            </a:extLst>
          </p:cNvPr>
          <p:cNvSpPr txBox="1"/>
          <p:nvPr/>
        </p:nvSpPr>
        <p:spPr>
          <a:xfrm>
            <a:off x="3105325" y="1116287"/>
            <a:ext cx="5981350" cy="435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ZONING SHOULD NOT…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 inequity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stifle creativity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 overly restrictive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CBDCA-080D-4C67-AE22-5E1F2BF87D3C}"/>
              </a:ext>
            </a:extLst>
          </p:cNvPr>
          <p:cNvSpPr txBox="1"/>
          <p:nvPr/>
        </p:nvSpPr>
        <p:spPr>
          <a:xfrm>
            <a:off x="2392260" y="763398"/>
            <a:ext cx="7407479" cy="415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GOOD </a:t>
            </a:r>
            <a:r>
              <a:rPr lang="en-US" sz="3200" b="1" i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ZONING LAW </a:t>
            </a:r>
            <a:r>
              <a:rPr lang="en-US" sz="3200" b="1" u="sng" dirty="0">
                <a:solidFill>
                  <a:srgbClr val="B71E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SHOULD…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 clear, understandable, predictable and effective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 a living document – should be revised periodically</a:t>
            </a:r>
          </a:p>
        </p:txBody>
      </p:sp>
    </p:spTree>
    <p:extLst>
      <p:ext uri="{BB962C8B-B14F-4D97-AF65-F5344CB8AC3E}">
        <p14:creationId xmlns:p14="http://schemas.microsoft.com/office/powerpoint/2010/main" val="33094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696</TotalTime>
  <Words>1386</Words>
  <Application>Microsoft Office PowerPoint</Application>
  <PresentationFormat>Widescreen</PresentationFormat>
  <Paragraphs>238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Gallery</vt:lpstr>
      <vt:lpstr>Evaluating &amp; amending your zoning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Johnson</dc:creator>
  <cp:lastModifiedBy>Matt Johnson</cp:lastModifiedBy>
  <cp:revision>101</cp:revision>
  <cp:lastPrinted>2020-09-29T16:41:38Z</cp:lastPrinted>
  <dcterms:created xsi:type="dcterms:W3CDTF">2020-09-23T19:55:41Z</dcterms:created>
  <dcterms:modified xsi:type="dcterms:W3CDTF">2020-09-29T18:00:17Z</dcterms:modified>
</cp:coreProperties>
</file>