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1"/>
  </p:notesMasterIdLst>
  <p:sldIdLst>
    <p:sldId id="256" r:id="rId2"/>
    <p:sldId id="257" r:id="rId3"/>
    <p:sldId id="258" r:id="rId4"/>
    <p:sldId id="259" r:id="rId5"/>
    <p:sldId id="260" r:id="rId6"/>
    <p:sldId id="261" r:id="rId7"/>
    <p:sldId id="262" r:id="rId8"/>
    <p:sldId id="263" r:id="rId9"/>
    <p:sldId id="264" r:id="rId10"/>
    <p:sldId id="265" r:id="rId11"/>
    <p:sldId id="300" r:id="rId12"/>
    <p:sldId id="301" r:id="rId13"/>
    <p:sldId id="302" r:id="rId14"/>
    <p:sldId id="303" r:id="rId15"/>
    <p:sldId id="304" r:id="rId16"/>
    <p:sldId id="305" r:id="rId17"/>
    <p:sldId id="266" r:id="rId18"/>
    <p:sldId id="269" r:id="rId19"/>
    <p:sldId id="270" r:id="rId20"/>
    <p:sldId id="271" r:id="rId21"/>
    <p:sldId id="272" r:id="rId22"/>
    <p:sldId id="273" r:id="rId23"/>
    <p:sldId id="274" r:id="rId24"/>
    <p:sldId id="275" r:id="rId25"/>
    <p:sldId id="276" r:id="rId26"/>
    <p:sldId id="277" r:id="rId27"/>
    <p:sldId id="278" r:id="rId28"/>
    <p:sldId id="306" r:id="rId29"/>
    <p:sldId id="307" r:id="rId30"/>
    <p:sldId id="308" r:id="rId31"/>
    <p:sldId id="281" r:id="rId32"/>
    <p:sldId id="280" r:id="rId33"/>
    <p:sldId id="283" r:id="rId34"/>
    <p:sldId id="284" r:id="rId35"/>
    <p:sldId id="289" r:id="rId36"/>
    <p:sldId id="290" r:id="rId37"/>
    <p:sldId id="292" r:id="rId38"/>
    <p:sldId id="293" r:id="rId39"/>
    <p:sldId id="294" r:id="rId4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78" autoAdjust="0"/>
    <p:restoredTop sz="94660"/>
  </p:normalViewPr>
  <p:slideViewPr>
    <p:cSldViewPr snapToGrid="0">
      <p:cViewPr varScale="1">
        <p:scale>
          <a:sx n="113" d="100"/>
          <a:sy n="113" d="100"/>
        </p:scale>
        <p:origin x="38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604751C-67E9-44BB-8976-A913AEA16A7E}" type="datetimeFigureOut">
              <a:rPr lang="en-US" smtClean="0"/>
              <a:t>9/29/2020</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49A8054-5948-46E8-929F-BB13F8D630A7}" type="slidenum">
              <a:rPr lang="en-US" smtClean="0"/>
              <a:t>‹#›</a:t>
            </a:fld>
            <a:endParaRPr lang="en-US"/>
          </a:p>
        </p:txBody>
      </p:sp>
    </p:spTree>
    <p:extLst>
      <p:ext uri="{BB962C8B-B14F-4D97-AF65-F5344CB8AC3E}">
        <p14:creationId xmlns:p14="http://schemas.microsoft.com/office/powerpoint/2010/main" val="23089962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9A8054-5948-46E8-929F-BB13F8D630A7}" type="slidenum">
              <a:rPr lang="en-US" smtClean="0"/>
              <a:t>1</a:t>
            </a:fld>
            <a:endParaRPr lang="en-US"/>
          </a:p>
        </p:txBody>
      </p:sp>
    </p:spTree>
    <p:extLst>
      <p:ext uri="{BB962C8B-B14F-4D97-AF65-F5344CB8AC3E}">
        <p14:creationId xmlns:p14="http://schemas.microsoft.com/office/powerpoint/2010/main" val="35626944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9A8054-5948-46E8-929F-BB13F8D630A7}" type="slidenum">
              <a:rPr lang="en-US" smtClean="0"/>
              <a:t>5</a:t>
            </a:fld>
            <a:endParaRPr lang="en-US"/>
          </a:p>
        </p:txBody>
      </p:sp>
    </p:spTree>
    <p:extLst>
      <p:ext uri="{BB962C8B-B14F-4D97-AF65-F5344CB8AC3E}">
        <p14:creationId xmlns:p14="http://schemas.microsoft.com/office/powerpoint/2010/main" val="15453102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9A8054-5948-46E8-929F-BB13F8D630A7}" type="slidenum">
              <a:rPr lang="en-US" smtClean="0"/>
              <a:t>16</a:t>
            </a:fld>
            <a:endParaRPr lang="en-US"/>
          </a:p>
        </p:txBody>
      </p:sp>
    </p:spTree>
    <p:extLst>
      <p:ext uri="{BB962C8B-B14F-4D97-AF65-F5344CB8AC3E}">
        <p14:creationId xmlns:p14="http://schemas.microsoft.com/office/powerpoint/2010/main" val="418439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60D4C5-0206-45EA-A12A-CD22E38C276E}" type="datetime1">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46DE6-96C2-4B08-8D37-6E0BDF9AAE87}" type="slidenum">
              <a:rPr lang="en-US" smtClean="0"/>
              <a:t>‹#›</a:t>
            </a:fld>
            <a:endParaRPr lang="en-US"/>
          </a:p>
        </p:txBody>
      </p:sp>
    </p:spTree>
    <p:extLst>
      <p:ext uri="{BB962C8B-B14F-4D97-AF65-F5344CB8AC3E}">
        <p14:creationId xmlns:p14="http://schemas.microsoft.com/office/powerpoint/2010/main" val="3865891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E81840-45BE-4BE9-B1AD-E28F2B776533}" type="datetime1">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46DE6-96C2-4B08-8D37-6E0BDF9AAE87}" type="slidenum">
              <a:rPr lang="en-US" smtClean="0"/>
              <a:t>‹#›</a:t>
            </a:fld>
            <a:endParaRPr lang="en-US"/>
          </a:p>
        </p:txBody>
      </p:sp>
    </p:spTree>
    <p:extLst>
      <p:ext uri="{BB962C8B-B14F-4D97-AF65-F5344CB8AC3E}">
        <p14:creationId xmlns:p14="http://schemas.microsoft.com/office/powerpoint/2010/main" val="2683717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578B26-A664-4AF5-8247-7B4A7D62C21E}" type="datetime1">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46DE6-96C2-4B08-8D37-6E0BDF9AAE87}" type="slidenum">
              <a:rPr lang="en-US" smtClean="0"/>
              <a:t>‹#›</a:t>
            </a:fld>
            <a:endParaRPr lang="en-US"/>
          </a:p>
        </p:txBody>
      </p:sp>
    </p:spTree>
    <p:extLst>
      <p:ext uri="{BB962C8B-B14F-4D97-AF65-F5344CB8AC3E}">
        <p14:creationId xmlns:p14="http://schemas.microsoft.com/office/powerpoint/2010/main" val="523676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080D0A-01AA-4EEA-9AC9-8176A628CBA6}" type="datetime1">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46DE6-96C2-4B08-8D37-6E0BDF9AAE87}" type="slidenum">
              <a:rPr lang="en-US" smtClean="0"/>
              <a:t>‹#›</a:t>
            </a:fld>
            <a:endParaRPr lang="en-US"/>
          </a:p>
        </p:txBody>
      </p:sp>
    </p:spTree>
    <p:extLst>
      <p:ext uri="{BB962C8B-B14F-4D97-AF65-F5344CB8AC3E}">
        <p14:creationId xmlns:p14="http://schemas.microsoft.com/office/powerpoint/2010/main" val="750590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F66BC6-BF1F-4FE4-911E-FCAD51973F46}" type="datetime1">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46DE6-96C2-4B08-8D37-6E0BDF9AAE87}" type="slidenum">
              <a:rPr lang="en-US" smtClean="0"/>
              <a:t>‹#›</a:t>
            </a:fld>
            <a:endParaRPr lang="en-US"/>
          </a:p>
        </p:txBody>
      </p:sp>
    </p:spTree>
    <p:extLst>
      <p:ext uri="{BB962C8B-B14F-4D97-AF65-F5344CB8AC3E}">
        <p14:creationId xmlns:p14="http://schemas.microsoft.com/office/powerpoint/2010/main" val="1143545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B97DA56-EE60-48D2-BDDA-A9727EE26190}" type="datetime1">
              <a:rPr lang="en-US" smtClean="0"/>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A46DE6-96C2-4B08-8D37-6E0BDF9AAE87}" type="slidenum">
              <a:rPr lang="en-US" smtClean="0"/>
              <a:t>‹#›</a:t>
            </a:fld>
            <a:endParaRPr lang="en-US"/>
          </a:p>
        </p:txBody>
      </p:sp>
    </p:spTree>
    <p:extLst>
      <p:ext uri="{BB962C8B-B14F-4D97-AF65-F5344CB8AC3E}">
        <p14:creationId xmlns:p14="http://schemas.microsoft.com/office/powerpoint/2010/main" val="3976919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A8982A7-54A7-4BDE-BF2D-A7F9849F1296}" type="datetime1">
              <a:rPr lang="en-US" smtClean="0"/>
              <a:t>9/29/2020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A46DE6-96C2-4B08-8D37-6E0BDF9AAE87}" type="slidenum">
              <a:rPr lang="en-US" smtClean="0"/>
              <a:t>‹#›</a:t>
            </a:fld>
            <a:endParaRPr lang="en-US"/>
          </a:p>
        </p:txBody>
      </p:sp>
    </p:spTree>
    <p:extLst>
      <p:ext uri="{BB962C8B-B14F-4D97-AF65-F5344CB8AC3E}">
        <p14:creationId xmlns:p14="http://schemas.microsoft.com/office/powerpoint/2010/main" val="294107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7039F0A-1ABA-4845-8495-4F12C62DBEB7}" type="datetime1">
              <a:rPr lang="en-US" smtClean="0"/>
              <a:t>9/29/2020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A46DE6-96C2-4B08-8D37-6E0BDF9AAE87}" type="slidenum">
              <a:rPr lang="en-US" smtClean="0"/>
              <a:t>‹#›</a:t>
            </a:fld>
            <a:endParaRPr lang="en-US"/>
          </a:p>
        </p:txBody>
      </p:sp>
    </p:spTree>
    <p:extLst>
      <p:ext uri="{BB962C8B-B14F-4D97-AF65-F5344CB8AC3E}">
        <p14:creationId xmlns:p14="http://schemas.microsoft.com/office/powerpoint/2010/main" val="1683040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94F3EF-955B-4B51-91AD-00E1EF55E819}" type="datetime1">
              <a:rPr lang="en-US" smtClean="0"/>
              <a:t>9/29/2020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A46DE6-96C2-4B08-8D37-6E0BDF9AAE87}" type="slidenum">
              <a:rPr lang="en-US" smtClean="0"/>
              <a:t>‹#›</a:t>
            </a:fld>
            <a:endParaRPr lang="en-US"/>
          </a:p>
        </p:txBody>
      </p:sp>
    </p:spTree>
    <p:extLst>
      <p:ext uri="{BB962C8B-B14F-4D97-AF65-F5344CB8AC3E}">
        <p14:creationId xmlns:p14="http://schemas.microsoft.com/office/powerpoint/2010/main" val="1140121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1B5EB6-050C-4D75-9910-05CE3C90FFD1}" type="datetime1">
              <a:rPr lang="en-US" smtClean="0"/>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A46DE6-96C2-4B08-8D37-6E0BDF9AAE87}" type="slidenum">
              <a:rPr lang="en-US" smtClean="0"/>
              <a:t>‹#›</a:t>
            </a:fld>
            <a:endParaRPr lang="en-US"/>
          </a:p>
        </p:txBody>
      </p:sp>
    </p:spTree>
    <p:extLst>
      <p:ext uri="{BB962C8B-B14F-4D97-AF65-F5344CB8AC3E}">
        <p14:creationId xmlns:p14="http://schemas.microsoft.com/office/powerpoint/2010/main" val="1953474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0BBE09-C277-4E73-BDEA-2655A57AFF6D}" type="datetime1">
              <a:rPr lang="en-US" smtClean="0"/>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A46DE6-96C2-4B08-8D37-6E0BDF9AAE87}" type="slidenum">
              <a:rPr lang="en-US" smtClean="0"/>
              <a:t>‹#›</a:t>
            </a:fld>
            <a:endParaRPr lang="en-US"/>
          </a:p>
        </p:txBody>
      </p:sp>
    </p:spTree>
    <p:extLst>
      <p:ext uri="{BB962C8B-B14F-4D97-AF65-F5344CB8AC3E}">
        <p14:creationId xmlns:p14="http://schemas.microsoft.com/office/powerpoint/2010/main" val="533260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B70137-CFC8-451E-9996-D38B376BC23B}" type="datetime1">
              <a:rPr lang="en-US" smtClean="0"/>
              <a:t>9/29/2020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A46DE6-96C2-4B08-8D37-6E0BDF9AAE87}" type="slidenum">
              <a:rPr lang="en-US" smtClean="0"/>
              <a:t>‹#›</a:t>
            </a:fld>
            <a:endParaRPr lang="en-US"/>
          </a:p>
        </p:txBody>
      </p:sp>
    </p:spTree>
    <p:extLst>
      <p:ext uri="{BB962C8B-B14F-4D97-AF65-F5344CB8AC3E}">
        <p14:creationId xmlns:p14="http://schemas.microsoft.com/office/powerpoint/2010/main" val="2517762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13000">
              <a:schemeClr val="accent1">
                <a:lumMod val="45000"/>
                <a:lumOff val="55000"/>
              </a:schemeClr>
            </a:gs>
            <a:gs pos="61068">
              <a:srgbClr val="A2C6E7"/>
            </a:gs>
            <a:gs pos="74000">
              <a:schemeClr val="accent1">
                <a:lumMod val="60000"/>
                <a:lumOff val="40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lstStyle/>
          <a:p>
            <a:r>
              <a:rPr lang="en-US" dirty="0" smtClean="0">
                <a:effectLst>
                  <a:outerShdw blurRad="50800" dist="38100" dir="13500000" algn="br" rotWithShape="0">
                    <a:schemeClr val="accent1">
                      <a:lumMod val="60000"/>
                      <a:lumOff val="40000"/>
                      <a:alpha val="40000"/>
                    </a:schemeClr>
                  </a:outerShdw>
                </a:effectLst>
              </a:rPr>
              <a:t>ZONING BOARD OF APPEALS</a:t>
            </a:r>
            <a:endParaRPr lang="en-US" dirty="0">
              <a:effectLst>
                <a:outerShdw blurRad="50800" dist="38100" dir="13500000" algn="br" rotWithShape="0">
                  <a:schemeClr val="accent1">
                    <a:lumMod val="60000"/>
                    <a:lumOff val="40000"/>
                    <a:alpha val="40000"/>
                  </a:schemeClr>
                </a:outerShdw>
              </a:effectLst>
            </a:endParaRPr>
          </a:p>
        </p:txBody>
      </p:sp>
      <p:sp>
        <p:nvSpPr>
          <p:cNvPr id="3" name="Subtitle 2"/>
          <p:cNvSpPr>
            <a:spLocks noGrp="1"/>
          </p:cNvSpPr>
          <p:nvPr>
            <p:ph type="subTitle" idx="1"/>
          </p:nvPr>
        </p:nvSpPr>
        <p:spPr/>
        <p:txBody>
          <a:bodyPr>
            <a:normAutofit fontScale="92500" lnSpcReduction="10000"/>
          </a:bodyPr>
          <a:lstStyle/>
          <a:p>
            <a:r>
              <a:rPr lang="en-US" dirty="0" smtClean="0"/>
              <a:t>Presented by:</a:t>
            </a:r>
          </a:p>
          <a:p>
            <a:r>
              <a:rPr lang="en-US" dirty="0"/>
              <a:t>David B. Geurtsen, Esq. </a:t>
            </a:r>
          </a:p>
          <a:p>
            <a:r>
              <a:rPr lang="en-US" dirty="0" smtClean="0"/>
              <a:t>James A. Burrows, Esq.</a:t>
            </a:r>
            <a:endParaRPr lang="en-US" dirty="0"/>
          </a:p>
          <a:p>
            <a:r>
              <a:rPr lang="en-US" dirty="0" smtClean="0"/>
              <a:t>Conboy, McKay </a:t>
            </a:r>
            <a:r>
              <a:rPr lang="en-US" dirty="0" smtClean="0"/>
              <a:t>Bachman </a:t>
            </a:r>
            <a:r>
              <a:rPr lang="en-US" dirty="0" smtClean="0"/>
              <a:t>&amp; Kendall, LLP</a:t>
            </a: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95900" y="322263"/>
            <a:ext cx="1600200" cy="1600200"/>
          </a:xfrm>
          <a:prstGeom prst="rect">
            <a:avLst/>
          </a:prstGeom>
        </p:spPr>
      </p:pic>
    </p:spTree>
    <p:extLst>
      <p:ext uri="{BB962C8B-B14F-4D97-AF65-F5344CB8AC3E}">
        <p14:creationId xmlns:p14="http://schemas.microsoft.com/office/powerpoint/2010/main" val="3196238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0" indent="0" algn="just">
              <a:lnSpc>
                <a:spcPct val="120000"/>
              </a:lnSpc>
              <a:spcBef>
                <a:spcPts val="0"/>
              </a:spcBef>
              <a:buNone/>
            </a:pPr>
            <a:r>
              <a:rPr lang="en-US" dirty="0" smtClean="0"/>
              <a:t>Open </a:t>
            </a:r>
            <a:r>
              <a:rPr lang="en-US" dirty="0"/>
              <a:t>meetings are required to have minutes that serve to record all motions, proposals, resolutions and formal votes” on all matters discussed both in a regular and executive session. This includes the votes of each individual voting member. If a matter is discussed, but no action is taken, there is nothing to record and therefore the matter is not required to appear in the minutes. According to law, minutes do not have to be approved, but do have to be prepared and disclosed within </a:t>
            </a:r>
            <a:r>
              <a:rPr lang="en-US" dirty="0" smtClean="0"/>
              <a:t>two (2)  </a:t>
            </a:r>
            <a:r>
              <a:rPr lang="en-US" dirty="0"/>
              <a:t>weeks. Any records that are discussed by a public body at an open meeting are required to be made available to the public online to the extent practicable and in response to a request </a:t>
            </a:r>
            <a:r>
              <a:rPr lang="en-US" dirty="0" smtClean="0"/>
              <a:t>to </a:t>
            </a:r>
            <a:r>
              <a:rPr lang="en-US" dirty="0"/>
              <a:t>review, inspect or copy. </a:t>
            </a:r>
            <a:endParaRPr lang="en-US" dirty="0" smtClean="0"/>
          </a:p>
          <a:p>
            <a:pPr marL="0" indent="0" algn="just">
              <a:lnSpc>
                <a:spcPct val="120000"/>
              </a:lnSpc>
              <a:spcBef>
                <a:spcPts val="0"/>
              </a:spcBef>
              <a:buNone/>
            </a:pPr>
            <a:endParaRPr lang="en-US" dirty="0" smtClean="0"/>
          </a:p>
        </p:txBody>
      </p:sp>
      <p:sp>
        <p:nvSpPr>
          <p:cNvPr id="4" name="Title 1"/>
          <p:cNvSpPr>
            <a:spLocks noGrp="1"/>
          </p:cNvSpPr>
          <p:nvPr>
            <p:ph type="title"/>
          </p:nvPr>
        </p:nvSpPr>
        <p:spPr>
          <a:gradFill>
            <a:gsLst>
              <a:gs pos="37000">
                <a:schemeClr val="accent1">
                  <a:lumMod val="60000"/>
                  <a:lumOff val="40000"/>
                </a:schemeClr>
              </a:gs>
              <a:gs pos="100000">
                <a:schemeClr val="bg2">
                  <a:shade val="96000"/>
                  <a:satMod val="120000"/>
                  <a:lumMod val="90000"/>
                </a:schemeClr>
              </a:gs>
            </a:gsLst>
            <a:lin ang="16200000" scaled="1"/>
          </a:gradFill>
        </p:spPr>
        <p:txBody>
          <a:bodyPr>
            <a:noAutofit/>
          </a:bodyPr>
          <a:lstStyle/>
          <a:p>
            <a:pPr algn="ctr"/>
            <a:r>
              <a:rPr lang="en-US" sz="5400" b="1" dirty="0" smtClean="0">
                <a:solidFill>
                  <a:schemeClr val="accent1">
                    <a:lumMod val="50000"/>
                  </a:schemeClr>
                </a:solidFill>
              </a:rPr>
              <a:t>OPEN MEETING RULES </a:t>
            </a:r>
            <a:br>
              <a:rPr lang="en-US" sz="5400" b="1" dirty="0" smtClean="0">
                <a:solidFill>
                  <a:schemeClr val="accent1">
                    <a:lumMod val="50000"/>
                  </a:schemeClr>
                </a:solidFill>
              </a:rPr>
            </a:br>
            <a:r>
              <a:rPr lang="en-US" sz="1800" b="1" dirty="0" smtClean="0">
                <a:solidFill>
                  <a:schemeClr val="accent1">
                    <a:lumMod val="50000"/>
                  </a:schemeClr>
                </a:solidFill>
              </a:rPr>
              <a:t>(continued)</a:t>
            </a:r>
            <a:endParaRPr lang="en-US" sz="1800" b="1" dirty="0">
              <a:solidFill>
                <a:schemeClr val="accent1">
                  <a:lumMod val="50000"/>
                </a:schemeClr>
              </a:solidFill>
            </a:endParaRPr>
          </a:p>
        </p:txBody>
      </p:sp>
      <p:sp>
        <p:nvSpPr>
          <p:cNvPr id="2" name="Slide Number Placeholder 1"/>
          <p:cNvSpPr>
            <a:spLocks noGrp="1"/>
          </p:cNvSpPr>
          <p:nvPr>
            <p:ph type="sldNum" sz="quarter" idx="12"/>
          </p:nvPr>
        </p:nvSpPr>
        <p:spPr/>
        <p:txBody>
          <a:bodyPr/>
          <a:lstStyle/>
          <a:p>
            <a:fld id="{55A46DE6-96C2-4B08-8D37-6E0BDF9AAE87}" type="slidenum">
              <a:rPr lang="en-US" smtClean="0"/>
              <a:t>10</a:t>
            </a:fld>
            <a:endParaRPr lang="en-US"/>
          </a:p>
        </p:txBody>
      </p:sp>
    </p:spTree>
    <p:extLst>
      <p:ext uri="{BB962C8B-B14F-4D97-AF65-F5344CB8AC3E}">
        <p14:creationId xmlns:p14="http://schemas.microsoft.com/office/powerpoint/2010/main" val="25171924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flip="none" rotWithShape="1">
            <a:gsLst>
              <a:gs pos="18000">
                <a:schemeClr val="accent4">
                  <a:lumMod val="60000"/>
                  <a:lumOff val="40000"/>
                </a:schemeClr>
              </a:gs>
              <a:gs pos="65000">
                <a:schemeClr val="accent1">
                  <a:lumMod val="97000"/>
                  <a:lumOff val="3000"/>
                </a:schemeClr>
              </a:gs>
              <a:gs pos="95000">
                <a:schemeClr val="accent1">
                  <a:lumMod val="60000"/>
                  <a:lumOff val="40000"/>
                </a:schemeClr>
              </a:gs>
            </a:gsLst>
            <a:lin ang="16200000" scaled="1"/>
            <a:tileRect/>
          </a:gradFill>
          <a:ln>
            <a:noFill/>
          </a:ln>
        </p:spPr>
        <p:txBody>
          <a:bodyPr>
            <a:normAutofit/>
          </a:bodyPr>
          <a:lstStyle/>
          <a:p>
            <a:pPr algn="ctr"/>
            <a:r>
              <a:rPr lang="en-US" sz="8000" b="1" u="sng" dirty="0" smtClean="0">
                <a:solidFill>
                  <a:schemeClr val="accent1">
                    <a:lumMod val="50000"/>
                  </a:schemeClr>
                </a:solidFill>
              </a:rPr>
              <a:t>POTENTIAL APPLICANTS </a:t>
            </a:r>
            <a:endParaRPr lang="en-US" sz="8000" b="1" u="sng" dirty="0">
              <a:solidFill>
                <a:schemeClr val="accent1">
                  <a:lumMod val="50000"/>
                </a:schemeClr>
              </a:solidFill>
            </a:endParaRPr>
          </a:p>
        </p:txBody>
      </p:sp>
      <p:sp>
        <p:nvSpPr>
          <p:cNvPr id="3" name="Content Placeholder 2"/>
          <p:cNvSpPr>
            <a:spLocks noGrp="1"/>
          </p:cNvSpPr>
          <p:nvPr>
            <p:ph idx="1"/>
          </p:nvPr>
        </p:nvSpPr>
        <p:spPr/>
        <p:txBody>
          <a:bodyPr>
            <a:normAutofit fontScale="70000" lnSpcReduction="20000"/>
          </a:bodyPr>
          <a:lstStyle/>
          <a:p>
            <a:pPr marL="0" indent="0" algn="just">
              <a:lnSpc>
                <a:spcPct val="120000"/>
              </a:lnSpc>
              <a:spcBef>
                <a:spcPts val="0"/>
              </a:spcBef>
              <a:buNone/>
            </a:pPr>
            <a:r>
              <a:rPr lang="en-US" sz="3300" dirty="0"/>
              <a:t>There are three types of people who have legal standing to bring an appeal to the zoning </a:t>
            </a:r>
            <a:r>
              <a:rPr lang="en-US" sz="3300" dirty="0" smtClean="0"/>
              <a:t>board of </a:t>
            </a:r>
            <a:r>
              <a:rPr lang="en-US" sz="3300" dirty="0"/>
              <a:t>appeals.</a:t>
            </a:r>
          </a:p>
          <a:p>
            <a:pPr marL="0" indent="0" algn="just">
              <a:lnSpc>
                <a:spcPct val="120000"/>
              </a:lnSpc>
              <a:spcBef>
                <a:spcPts val="0"/>
              </a:spcBef>
              <a:buNone/>
            </a:pPr>
            <a:endParaRPr lang="en-US" dirty="0" smtClean="0"/>
          </a:p>
          <a:p>
            <a:pPr marL="457200" indent="-457200" algn="just">
              <a:lnSpc>
                <a:spcPct val="120000"/>
              </a:lnSpc>
              <a:spcBef>
                <a:spcPts val="0"/>
              </a:spcBef>
              <a:buAutoNum type="arabicPeriod"/>
            </a:pPr>
            <a:r>
              <a:rPr lang="en-US" sz="2400" dirty="0" smtClean="0"/>
              <a:t>The </a:t>
            </a:r>
            <a:r>
              <a:rPr lang="en-US" sz="2400" dirty="0"/>
              <a:t>first is an applicant for a land use approval or permit, or a person cited with a </a:t>
            </a:r>
            <a:r>
              <a:rPr lang="en-US" sz="2400" dirty="0" smtClean="0"/>
              <a:t>zoning violation</a:t>
            </a:r>
            <a:r>
              <a:rPr lang="en-US" sz="2400" dirty="0"/>
              <a:t>. He or she may file an appeal of an enforcement officer's determination within 60 </a:t>
            </a:r>
            <a:r>
              <a:rPr lang="en-US" sz="2400" dirty="0" smtClean="0"/>
              <a:t>days after </a:t>
            </a:r>
            <a:r>
              <a:rPr lang="en-US" sz="2400" dirty="0"/>
              <a:t>the ZEO files the decision in his or her office</a:t>
            </a:r>
            <a:r>
              <a:rPr lang="en-US" sz="2400" dirty="0" smtClean="0"/>
              <a:t>.</a:t>
            </a:r>
          </a:p>
          <a:p>
            <a:pPr marL="457200" indent="-457200" algn="just">
              <a:lnSpc>
                <a:spcPct val="120000"/>
              </a:lnSpc>
              <a:spcBef>
                <a:spcPts val="0"/>
              </a:spcBef>
              <a:buAutoNum type="arabicPeriod"/>
            </a:pPr>
            <a:endParaRPr lang="en-US" sz="2400" dirty="0"/>
          </a:p>
          <a:p>
            <a:pPr marL="457200" indent="-457200" algn="just">
              <a:lnSpc>
                <a:spcPct val="120000"/>
              </a:lnSpc>
              <a:spcBef>
                <a:spcPts val="0"/>
              </a:spcBef>
              <a:buAutoNum type="arabicPeriod" startAt="2"/>
            </a:pPr>
            <a:r>
              <a:rPr lang="en-US" sz="2400" dirty="0" smtClean="0"/>
              <a:t>The </a:t>
            </a:r>
            <a:r>
              <a:rPr lang="en-US" sz="2400" dirty="0"/>
              <a:t>second type of person who has standing to appeal is a neighbor or other third party </a:t>
            </a:r>
            <a:r>
              <a:rPr lang="en-US" sz="2400" dirty="0" smtClean="0"/>
              <a:t>who stands </a:t>
            </a:r>
            <a:r>
              <a:rPr lang="en-US" sz="2400" dirty="0"/>
              <a:t>to be harmed by the decision of the zoning enforcement officer. This category </a:t>
            </a:r>
            <a:r>
              <a:rPr lang="en-US" sz="2400" dirty="0" smtClean="0"/>
              <a:t>of appellants </a:t>
            </a:r>
            <a:r>
              <a:rPr lang="en-US" sz="2400" dirty="0"/>
              <a:t>has 60 days from the date they obtain or should have obtained knowledge of </a:t>
            </a:r>
            <a:r>
              <a:rPr lang="en-US" sz="2400" dirty="0" smtClean="0"/>
              <a:t>the ZEO's </a:t>
            </a:r>
            <a:r>
              <a:rPr lang="en-US" sz="2400" dirty="0"/>
              <a:t>decision to file their appeal</a:t>
            </a:r>
            <a:r>
              <a:rPr lang="en-US" sz="2400" dirty="0" smtClean="0"/>
              <a:t>.</a:t>
            </a:r>
          </a:p>
          <a:p>
            <a:pPr marL="0" indent="0" algn="just">
              <a:lnSpc>
                <a:spcPct val="120000"/>
              </a:lnSpc>
              <a:spcBef>
                <a:spcPts val="0"/>
              </a:spcBef>
              <a:buNone/>
            </a:pPr>
            <a:endParaRPr lang="en-US" sz="2400" dirty="0"/>
          </a:p>
          <a:p>
            <a:pPr marL="457200" indent="-457200" algn="just">
              <a:lnSpc>
                <a:spcPct val="120000"/>
              </a:lnSpc>
              <a:spcBef>
                <a:spcPts val="0"/>
              </a:spcBef>
              <a:buNone/>
            </a:pPr>
            <a:r>
              <a:rPr lang="en-US" sz="2400" dirty="0" smtClean="0"/>
              <a:t>3. 	 The </a:t>
            </a:r>
            <a:r>
              <a:rPr lang="en-US" sz="2400" dirty="0"/>
              <a:t>third category is a group of people specifically mentioned in the statutes. They include </a:t>
            </a:r>
            <a:r>
              <a:rPr lang="en-US" sz="2400" dirty="0" smtClean="0"/>
              <a:t>any officer</a:t>
            </a:r>
            <a:r>
              <a:rPr lang="en-US" sz="2400" dirty="0"/>
              <a:t>, department, board or bureau of the municipality. For example, a planning </a:t>
            </a:r>
            <a:r>
              <a:rPr lang="en-US" sz="2400" dirty="0" smtClean="0"/>
              <a:t>board member</a:t>
            </a:r>
            <a:r>
              <a:rPr lang="en-US" sz="2400" dirty="0"/>
              <a:t>, even one who doesn't live anywhere near the subject property, would fall into </a:t>
            </a:r>
            <a:r>
              <a:rPr lang="en-US" sz="2400" dirty="0" smtClean="0"/>
              <a:t>this category.</a:t>
            </a:r>
            <a:endParaRPr lang="en-US" sz="2400" dirty="0"/>
          </a:p>
        </p:txBody>
      </p:sp>
      <p:sp>
        <p:nvSpPr>
          <p:cNvPr id="4" name="Slide Number Placeholder 3"/>
          <p:cNvSpPr>
            <a:spLocks noGrp="1"/>
          </p:cNvSpPr>
          <p:nvPr>
            <p:ph type="sldNum" sz="quarter" idx="12"/>
          </p:nvPr>
        </p:nvSpPr>
        <p:spPr/>
        <p:txBody>
          <a:bodyPr/>
          <a:lstStyle/>
          <a:p>
            <a:fld id="{55A46DE6-96C2-4B08-8D37-6E0BDF9AAE87}" type="slidenum">
              <a:rPr lang="en-US" smtClean="0"/>
              <a:t>11</a:t>
            </a:fld>
            <a:endParaRPr lang="en-US"/>
          </a:p>
        </p:txBody>
      </p:sp>
    </p:spTree>
    <p:extLst>
      <p:ext uri="{BB962C8B-B14F-4D97-AF65-F5344CB8AC3E}">
        <p14:creationId xmlns:p14="http://schemas.microsoft.com/office/powerpoint/2010/main" val="11626017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01725"/>
          </a:xfrm>
          <a:solidFill>
            <a:schemeClr val="accent2">
              <a:lumMod val="60000"/>
              <a:lumOff val="40000"/>
            </a:schemeClr>
          </a:solidFill>
          <a:effectLst>
            <a:glow rad="228600">
              <a:schemeClr val="accent5">
                <a:satMod val="175000"/>
                <a:alpha val="40000"/>
              </a:schemeClr>
            </a:glow>
          </a:effectLst>
        </p:spPr>
        <p:txBody>
          <a:bodyPr>
            <a:normAutofit/>
          </a:bodyPr>
          <a:lstStyle/>
          <a:p>
            <a:pPr algn="ctr"/>
            <a:r>
              <a:rPr lang="en-US" sz="7200" b="1" dirty="0" smtClean="0">
                <a:solidFill>
                  <a:schemeClr val="accent1">
                    <a:lumMod val="50000"/>
                  </a:schemeClr>
                </a:solidFill>
              </a:rPr>
              <a:t>PUBLIC HEARING </a:t>
            </a:r>
            <a:endParaRPr lang="en-US" sz="7200" b="1" dirty="0">
              <a:solidFill>
                <a:schemeClr val="accent1">
                  <a:lumMod val="50000"/>
                </a:schemeClr>
              </a:solidFill>
            </a:endParaRPr>
          </a:p>
        </p:txBody>
      </p:sp>
      <p:sp>
        <p:nvSpPr>
          <p:cNvPr id="3" name="Content Placeholder 2"/>
          <p:cNvSpPr>
            <a:spLocks noGrp="1"/>
          </p:cNvSpPr>
          <p:nvPr>
            <p:ph idx="1"/>
          </p:nvPr>
        </p:nvSpPr>
        <p:spPr>
          <a:xfrm>
            <a:off x="838200" y="1571625"/>
            <a:ext cx="10515600" cy="4605338"/>
          </a:xfrm>
        </p:spPr>
        <p:txBody>
          <a:bodyPr>
            <a:normAutofit fontScale="70000" lnSpcReduction="20000"/>
          </a:bodyPr>
          <a:lstStyle/>
          <a:p>
            <a:pPr marL="0" indent="0" algn="just">
              <a:spcBef>
                <a:spcPts val="1800"/>
              </a:spcBef>
              <a:buNone/>
            </a:pPr>
            <a:r>
              <a:rPr lang="en-US" dirty="0" smtClean="0"/>
              <a:t>A </a:t>
            </a:r>
            <a:r>
              <a:rPr lang="en-US" dirty="0"/>
              <a:t>public hearing is required before the zoning board of appeals may grant a variance or rule </a:t>
            </a:r>
            <a:r>
              <a:rPr lang="en-US" dirty="0" smtClean="0"/>
              <a:t>on an </a:t>
            </a:r>
            <a:r>
              <a:rPr lang="en-US" dirty="0"/>
              <a:t>appeal or decide any other matter.</a:t>
            </a:r>
          </a:p>
          <a:p>
            <a:pPr marL="0" indent="0" algn="just">
              <a:spcBef>
                <a:spcPts val="1800"/>
              </a:spcBef>
              <a:buNone/>
            </a:pPr>
            <a:r>
              <a:rPr lang="en-US" dirty="0"/>
              <a:t>Public hearings, which must be held within a reasonable time after receipt of the appeal, </a:t>
            </a:r>
            <a:r>
              <a:rPr lang="en-US" dirty="0" smtClean="0"/>
              <a:t>give the </a:t>
            </a:r>
            <a:r>
              <a:rPr lang="en-US" dirty="0"/>
              <a:t>public the opportunity to be heard. Every matter that comes before a zoning board </a:t>
            </a:r>
            <a:r>
              <a:rPr lang="en-US" dirty="0" smtClean="0"/>
              <a:t>of appeals </a:t>
            </a:r>
            <a:r>
              <a:rPr lang="en-US" dirty="0"/>
              <a:t>requires a public hearing.</a:t>
            </a:r>
          </a:p>
          <a:p>
            <a:pPr marL="0" indent="0" algn="just">
              <a:spcBef>
                <a:spcPts val="1800"/>
              </a:spcBef>
              <a:buNone/>
            </a:pPr>
            <a:r>
              <a:rPr lang="en-US" dirty="0"/>
              <a:t>Zoning boards of appeals can hold public hearings in conjunction with their regular meetings</a:t>
            </a:r>
            <a:r>
              <a:rPr lang="en-US" dirty="0" smtClean="0"/>
              <a:t>, but </a:t>
            </a:r>
            <a:r>
              <a:rPr lang="en-US" dirty="0"/>
              <a:t>particular applications sometimes require scheduling of a hearing on a separate date if </a:t>
            </a:r>
            <a:r>
              <a:rPr lang="en-US" dirty="0" smtClean="0"/>
              <a:t>the matter </a:t>
            </a:r>
            <a:r>
              <a:rPr lang="en-US" dirty="0"/>
              <a:t>is complicated, is controversial or portends a large audience. Public hearings </a:t>
            </a:r>
            <a:r>
              <a:rPr lang="en-US" dirty="0" smtClean="0"/>
              <a:t>are sometimes </a:t>
            </a:r>
            <a:r>
              <a:rPr lang="en-US" dirty="0"/>
              <a:t>kept open for the public to submit comments in writing, and are </a:t>
            </a:r>
            <a:r>
              <a:rPr lang="en-US" dirty="0" smtClean="0"/>
              <a:t>sometimes reconvened </a:t>
            </a:r>
            <a:r>
              <a:rPr lang="en-US" dirty="0"/>
              <a:t>to afford all those wishing to comment a chance to be heard.</a:t>
            </a:r>
          </a:p>
          <a:p>
            <a:pPr marL="0" indent="0" algn="just">
              <a:spcBef>
                <a:spcPts val="1800"/>
              </a:spcBef>
              <a:buNone/>
            </a:pPr>
            <a:r>
              <a:rPr lang="en-US" dirty="0"/>
              <a:t>Notice of a board of appeals hearing must be printed in a newspaper of general circulation </a:t>
            </a:r>
            <a:r>
              <a:rPr lang="en-US" dirty="0" smtClean="0"/>
              <a:t>at least </a:t>
            </a:r>
            <a:r>
              <a:rPr lang="en-US" dirty="0"/>
              <a:t>five </a:t>
            </a:r>
            <a:r>
              <a:rPr lang="en-US" dirty="0" smtClean="0"/>
              <a:t>(5) days </a:t>
            </a:r>
            <a:r>
              <a:rPr lang="en-US" dirty="0"/>
              <a:t>before the scheduled date of the hearing. Notice should be sent to </a:t>
            </a:r>
            <a:r>
              <a:rPr lang="en-US" dirty="0" smtClean="0"/>
              <a:t>the parties </a:t>
            </a:r>
            <a:r>
              <a:rPr lang="en-US" dirty="0"/>
              <a:t>involved in the appeal at least </a:t>
            </a:r>
            <a:r>
              <a:rPr lang="en-US" dirty="0" smtClean="0"/>
              <a:t>five (5) days </a:t>
            </a:r>
            <a:r>
              <a:rPr lang="en-US" dirty="0"/>
              <a:t>before the hearing, as well as, if applicable, </a:t>
            </a:r>
            <a:r>
              <a:rPr lang="en-US" dirty="0" smtClean="0"/>
              <a:t>park commissions</a:t>
            </a:r>
            <a:r>
              <a:rPr lang="en-US" dirty="0"/>
              <a:t>, and county planning agencies. Details about hearing notices can be found in </a:t>
            </a:r>
            <a:r>
              <a:rPr lang="en-US" dirty="0" smtClean="0"/>
              <a:t>the zoning </a:t>
            </a:r>
            <a:r>
              <a:rPr lang="en-US" dirty="0"/>
              <a:t>enabling statutes.</a:t>
            </a:r>
          </a:p>
          <a:p>
            <a:pPr marL="0" indent="0" algn="just">
              <a:spcBef>
                <a:spcPts val="1800"/>
              </a:spcBef>
              <a:buNone/>
            </a:pPr>
            <a:r>
              <a:rPr lang="en-US" dirty="0"/>
              <a:t>Your local zoning law may also specify local requirements for noticing hearings. </a:t>
            </a:r>
            <a:endParaRPr lang="en-US" dirty="0" smtClean="0"/>
          </a:p>
        </p:txBody>
      </p:sp>
      <p:sp>
        <p:nvSpPr>
          <p:cNvPr id="4" name="Slide Number Placeholder 3"/>
          <p:cNvSpPr>
            <a:spLocks noGrp="1"/>
          </p:cNvSpPr>
          <p:nvPr>
            <p:ph type="sldNum" sz="quarter" idx="12"/>
          </p:nvPr>
        </p:nvSpPr>
        <p:spPr/>
        <p:txBody>
          <a:bodyPr/>
          <a:lstStyle/>
          <a:p>
            <a:fld id="{55A46DE6-96C2-4B08-8D37-6E0BDF9AAE87}" type="slidenum">
              <a:rPr lang="en-US" smtClean="0"/>
              <a:t>12</a:t>
            </a:fld>
            <a:endParaRPr lang="en-US"/>
          </a:p>
        </p:txBody>
      </p:sp>
    </p:spTree>
    <p:extLst>
      <p:ext uri="{BB962C8B-B14F-4D97-AF65-F5344CB8AC3E}">
        <p14:creationId xmlns:p14="http://schemas.microsoft.com/office/powerpoint/2010/main" val="28763158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a:gsLst>
              <a:gs pos="12000">
                <a:schemeClr val="accent4">
                  <a:lumMod val="60000"/>
                  <a:lumOff val="40000"/>
                </a:schemeClr>
              </a:gs>
              <a:gs pos="66000">
                <a:schemeClr val="bg2">
                  <a:shade val="96000"/>
                  <a:satMod val="120000"/>
                  <a:lumMod val="90000"/>
                </a:schemeClr>
              </a:gs>
            </a:gsLst>
            <a:lin ang="16200000" scaled="1"/>
          </a:gradFill>
        </p:spPr>
        <p:txBody>
          <a:bodyPr>
            <a:normAutofit/>
          </a:bodyPr>
          <a:lstStyle/>
          <a:p>
            <a:pPr algn="ctr"/>
            <a:r>
              <a:rPr lang="en-US" sz="4800" b="1" dirty="0">
                <a:solidFill>
                  <a:schemeClr val="accent1">
                    <a:lumMod val="50000"/>
                  </a:schemeClr>
                </a:solidFill>
              </a:rPr>
              <a:t>COUNTY PLANNING AGENCY </a:t>
            </a:r>
            <a:r>
              <a:rPr lang="en-US" sz="4800" b="1" dirty="0" smtClean="0">
                <a:solidFill>
                  <a:schemeClr val="accent1">
                    <a:lumMod val="50000"/>
                  </a:schemeClr>
                </a:solidFill>
              </a:rPr>
              <a:t>REFERRAL</a:t>
            </a:r>
            <a:endParaRPr lang="en-US" sz="4800" b="1" dirty="0">
              <a:solidFill>
                <a:schemeClr val="accent1">
                  <a:lumMod val="50000"/>
                </a:schemeClr>
              </a:solidFill>
            </a:endParaRPr>
          </a:p>
        </p:txBody>
      </p:sp>
      <p:sp>
        <p:nvSpPr>
          <p:cNvPr id="3" name="Content Placeholder 2"/>
          <p:cNvSpPr>
            <a:spLocks noGrp="1"/>
          </p:cNvSpPr>
          <p:nvPr>
            <p:ph idx="1"/>
          </p:nvPr>
        </p:nvSpPr>
        <p:spPr/>
        <p:txBody>
          <a:bodyPr>
            <a:normAutofit/>
          </a:bodyPr>
          <a:lstStyle/>
          <a:p>
            <a:pPr marL="0" indent="0" algn="just">
              <a:spcBef>
                <a:spcPts val="1800"/>
              </a:spcBef>
              <a:buNone/>
            </a:pPr>
            <a:r>
              <a:rPr lang="en-US" dirty="0" smtClean="0"/>
              <a:t>General </a:t>
            </a:r>
            <a:r>
              <a:rPr lang="en-US" dirty="0"/>
              <a:t>Municipal Law Section 239-m is intended to bring inter-community and </a:t>
            </a:r>
            <a:r>
              <a:rPr lang="en-US" dirty="0" smtClean="0"/>
              <a:t>county-wide planning </a:t>
            </a:r>
            <a:r>
              <a:rPr lang="en-US" dirty="0"/>
              <a:t>and zoning considerations to the attention of neighboring municipalities. It </a:t>
            </a:r>
            <a:r>
              <a:rPr lang="en-US" dirty="0" smtClean="0"/>
              <a:t>requires local </a:t>
            </a:r>
            <a:r>
              <a:rPr lang="en-US" dirty="0"/>
              <a:t>boards to refer certain types of land use actions to the county planning agency if </a:t>
            </a:r>
            <a:r>
              <a:rPr lang="en-US" dirty="0" smtClean="0"/>
              <a:t>the subject </a:t>
            </a:r>
            <a:r>
              <a:rPr lang="en-US" dirty="0"/>
              <a:t>properties of the applications are within 500 feet of certain areas.</a:t>
            </a:r>
          </a:p>
          <a:p>
            <a:pPr marL="0" indent="0" algn="just">
              <a:spcBef>
                <a:spcPts val="1800"/>
              </a:spcBef>
              <a:buNone/>
            </a:pPr>
            <a:r>
              <a:rPr lang="en-US" dirty="0"/>
              <a:t>A written agreement between a municipal board and the county planning agency can list </a:t>
            </a:r>
            <a:r>
              <a:rPr lang="en-US" dirty="0" smtClean="0"/>
              <a:t>types of </a:t>
            </a:r>
            <a:r>
              <a:rPr lang="en-US" dirty="0"/>
              <a:t>applications that do not have to be referred to the county</a:t>
            </a:r>
            <a:r>
              <a:rPr lang="en-US" dirty="0" smtClean="0"/>
              <a:t>.</a:t>
            </a:r>
            <a:endParaRPr lang="en-US" dirty="0"/>
          </a:p>
        </p:txBody>
      </p:sp>
      <p:sp>
        <p:nvSpPr>
          <p:cNvPr id="4" name="Slide Number Placeholder 3"/>
          <p:cNvSpPr>
            <a:spLocks noGrp="1"/>
          </p:cNvSpPr>
          <p:nvPr>
            <p:ph type="sldNum" sz="quarter" idx="12"/>
          </p:nvPr>
        </p:nvSpPr>
        <p:spPr/>
        <p:txBody>
          <a:bodyPr/>
          <a:lstStyle/>
          <a:p>
            <a:fld id="{55A46DE6-96C2-4B08-8D37-6E0BDF9AAE87}" type="slidenum">
              <a:rPr lang="en-US" smtClean="0"/>
              <a:t>13</a:t>
            </a:fld>
            <a:endParaRPr lang="en-US"/>
          </a:p>
        </p:txBody>
      </p:sp>
    </p:spTree>
    <p:extLst>
      <p:ext uri="{BB962C8B-B14F-4D97-AF65-F5344CB8AC3E}">
        <p14:creationId xmlns:p14="http://schemas.microsoft.com/office/powerpoint/2010/main" val="10767150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a:gsLst>
              <a:gs pos="12000">
                <a:schemeClr val="accent4">
                  <a:lumMod val="60000"/>
                  <a:lumOff val="40000"/>
                </a:schemeClr>
              </a:gs>
              <a:gs pos="100000">
                <a:schemeClr val="bg2">
                  <a:shade val="96000"/>
                  <a:satMod val="120000"/>
                  <a:lumMod val="90000"/>
                </a:schemeClr>
              </a:gs>
            </a:gsLst>
            <a:lin ang="16200000" scaled="1"/>
          </a:gradFill>
        </p:spPr>
        <p:txBody>
          <a:bodyPr>
            <a:normAutofit/>
          </a:bodyPr>
          <a:lstStyle/>
          <a:p>
            <a:pPr algn="ctr"/>
            <a:r>
              <a:rPr lang="en-US" sz="7200" b="1" dirty="0">
                <a:solidFill>
                  <a:schemeClr val="accent1">
                    <a:lumMod val="50000"/>
                  </a:schemeClr>
                </a:solidFill>
              </a:rPr>
              <a:t>COUNTY </a:t>
            </a:r>
            <a:r>
              <a:rPr lang="en-US" sz="7200" b="1" dirty="0" smtClean="0">
                <a:solidFill>
                  <a:schemeClr val="accent1">
                    <a:lumMod val="50000"/>
                  </a:schemeClr>
                </a:solidFill>
              </a:rPr>
              <a:t>REFERRAL</a:t>
            </a:r>
            <a:endParaRPr lang="en-US" sz="7200" b="1" dirty="0">
              <a:solidFill>
                <a:schemeClr val="accent1">
                  <a:lumMod val="50000"/>
                </a:schemeClr>
              </a:solidFill>
            </a:endParaRPr>
          </a:p>
        </p:txBody>
      </p:sp>
      <p:sp>
        <p:nvSpPr>
          <p:cNvPr id="3" name="Content Placeholder 2"/>
          <p:cNvSpPr>
            <a:spLocks noGrp="1"/>
          </p:cNvSpPr>
          <p:nvPr>
            <p:ph idx="1"/>
          </p:nvPr>
        </p:nvSpPr>
        <p:spPr>
          <a:xfrm>
            <a:off x="838200" y="1825625"/>
            <a:ext cx="10515600" cy="4895850"/>
          </a:xfrm>
        </p:spPr>
        <p:txBody>
          <a:bodyPr>
            <a:normAutofit fontScale="92500" lnSpcReduction="10000"/>
          </a:bodyPr>
          <a:lstStyle/>
          <a:p>
            <a:pPr marL="0" indent="0" algn="just">
              <a:spcBef>
                <a:spcPts val="1200"/>
              </a:spcBef>
              <a:buNone/>
            </a:pPr>
            <a:r>
              <a:rPr lang="en-US" dirty="0" smtClean="0"/>
              <a:t>There </a:t>
            </a:r>
            <a:r>
              <a:rPr lang="en-US" dirty="0"/>
              <a:t>are different kinds of geographic features that may trigger review by the county </a:t>
            </a:r>
            <a:r>
              <a:rPr lang="en-US" dirty="0" smtClean="0"/>
              <a:t>planning agency </a:t>
            </a:r>
            <a:r>
              <a:rPr lang="en-US" dirty="0"/>
              <a:t>under General Municipal Law section 239-m. They include the following features:</a:t>
            </a:r>
          </a:p>
          <a:p>
            <a:pPr marL="914400" indent="-457200" algn="just">
              <a:buNone/>
            </a:pPr>
            <a:r>
              <a:rPr lang="en-US" dirty="0" smtClean="0"/>
              <a:t>•	Municipal </a:t>
            </a:r>
            <a:r>
              <a:rPr lang="en-US" dirty="0"/>
              <a:t>Boundary</a:t>
            </a:r>
          </a:p>
          <a:p>
            <a:pPr marL="914400" indent="-457200" algn="just">
              <a:buNone/>
            </a:pPr>
            <a:r>
              <a:rPr lang="en-US" dirty="0" smtClean="0"/>
              <a:t>•	Boundary </a:t>
            </a:r>
            <a:r>
              <a:rPr lang="en-US" dirty="0"/>
              <a:t>of State or County Park or Recreation Area</a:t>
            </a:r>
          </a:p>
          <a:p>
            <a:pPr marL="914400" indent="-457200" algn="just">
              <a:buNone/>
            </a:pPr>
            <a:r>
              <a:rPr lang="en-US" dirty="0" smtClean="0"/>
              <a:t>•	R-O-W </a:t>
            </a:r>
            <a:r>
              <a:rPr lang="en-US" dirty="0"/>
              <a:t>of State or County Road</a:t>
            </a:r>
          </a:p>
          <a:p>
            <a:pPr marL="914400" indent="-457200" algn="just">
              <a:buNone/>
            </a:pPr>
            <a:r>
              <a:rPr lang="en-US" dirty="0" smtClean="0"/>
              <a:t>•	R-O-W </a:t>
            </a:r>
            <a:r>
              <a:rPr lang="en-US" dirty="0"/>
              <a:t>of County-Owned Stream or Drainage Channel</a:t>
            </a:r>
          </a:p>
          <a:p>
            <a:pPr marL="914400" indent="-457200" algn="just">
              <a:buNone/>
            </a:pPr>
            <a:r>
              <a:rPr lang="en-US" dirty="0" smtClean="0"/>
              <a:t>•	Boundary </a:t>
            </a:r>
            <a:r>
              <a:rPr lang="en-US" dirty="0"/>
              <a:t>of State or County Land on Which a Public Building is Located</a:t>
            </a:r>
          </a:p>
          <a:p>
            <a:pPr marL="914400" indent="-457200" algn="just">
              <a:buNone/>
            </a:pPr>
            <a:r>
              <a:rPr lang="en-US" dirty="0" smtClean="0"/>
              <a:t>•	Boundary </a:t>
            </a:r>
            <a:r>
              <a:rPr lang="en-US" dirty="0"/>
              <a:t>of a Farm Operation that is in a State Agricultural District (not area variances</a:t>
            </a:r>
            <a:r>
              <a:rPr lang="en-US" dirty="0" smtClean="0"/>
              <a:t>)</a:t>
            </a:r>
          </a:p>
          <a:p>
            <a:pPr marL="914400" indent="-457200" algn="just"/>
            <a:r>
              <a:rPr lang="en-US" dirty="0" smtClean="0"/>
              <a:t>If in doubt, send it out!!</a:t>
            </a:r>
            <a:endParaRPr lang="en-US" dirty="0" smtClean="0"/>
          </a:p>
          <a:p>
            <a:pPr marL="914400" indent="-457200" algn="just">
              <a:buNone/>
            </a:pPr>
            <a:endParaRPr lang="en-US" dirty="0"/>
          </a:p>
        </p:txBody>
      </p:sp>
      <p:sp>
        <p:nvSpPr>
          <p:cNvPr id="4" name="Slide Number Placeholder 3"/>
          <p:cNvSpPr>
            <a:spLocks noGrp="1"/>
          </p:cNvSpPr>
          <p:nvPr>
            <p:ph type="sldNum" sz="quarter" idx="12"/>
          </p:nvPr>
        </p:nvSpPr>
        <p:spPr/>
        <p:txBody>
          <a:bodyPr/>
          <a:lstStyle/>
          <a:p>
            <a:fld id="{55A46DE6-96C2-4B08-8D37-6E0BDF9AAE87}" type="slidenum">
              <a:rPr lang="en-US" smtClean="0"/>
              <a:t>14</a:t>
            </a:fld>
            <a:endParaRPr lang="en-US"/>
          </a:p>
        </p:txBody>
      </p:sp>
    </p:spTree>
    <p:extLst>
      <p:ext uri="{BB962C8B-B14F-4D97-AF65-F5344CB8AC3E}">
        <p14:creationId xmlns:p14="http://schemas.microsoft.com/office/powerpoint/2010/main" val="3670526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01700"/>
          </a:xfrm>
          <a:gradFill>
            <a:gsLst>
              <a:gs pos="12000">
                <a:schemeClr val="accent4">
                  <a:lumMod val="60000"/>
                  <a:lumOff val="40000"/>
                </a:schemeClr>
              </a:gs>
              <a:gs pos="69000">
                <a:schemeClr val="bg2">
                  <a:shade val="96000"/>
                  <a:satMod val="120000"/>
                  <a:lumMod val="90000"/>
                </a:schemeClr>
              </a:gs>
            </a:gsLst>
            <a:lin ang="16200000" scaled="1"/>
          </a:gradFill>
        </p:spPr>
        <p:txBody>
          <a:bodyPr>
            <a:noAutofit/>
          </a:bodyPr>
          <a:lstStyle/>
          <a:p>
            <a:pPr algn="ctr"/>
            <a:r>
              <a:rPr lang="en-US" sz="6600" b="1" dirty="0">
                <a:solidFill>
                  <a:schemeClr val="accent1">
                    <a:lumMod val="50000"/>
                  </a:schemeClr>
                </a:solidFill>
              </a:rPr>
              <a:t>COUNTY REFERRAL </a:t>
            </a:r>
            <a:r>
              <a:rPr lang="en-US" sz="6600" b="1" dirty="0" smtClean="0">
                <a:solidFill>
                  <a:schemeClr val="accent1">
                    <a:lumMod val="50000"/>
                  </a:schemeClr>
                </a:solidFill>
              </a:rPr>
              <a:t>TIMING</a:t>
            </a:r>
            <a:endParaRPr lang="en-US" sz="6600" b="1" dirty="0">
              <a:solidFill>
                <a:schemeClr val="accent1">
                  <a:lumMod val="50000"/>
                </a:schemeClr>
              </a:solidFill>
            </a:endParaRPr>
          </a:p>
        </p:txBody>
      </p:sp>
      <p:sp>
        <p:nvSpPr>
          <p:cNvPr id="3" name="Content Placeholder 2"/>
          <p:cNvSpPr>
            <a:spLocks noGrp="1"/>
          </p:cNvSpPr>
          <p:nvPr>
            <p:ph sz="half" idx="1"/>
          </p:nvPr>
        </p:nvSpPr>
        <p:spPr>
          <a:xfrm>
            <a:off x="838200" y="1409701"/>
            <a:ext cx="3381375" cy="4924424"/>
          </a:xfrm>
        </p:spPr>
        <p:txBody>
          <a:bodyPr>
            <a:noAutofit/>
          </a:bodyPr>
          <a:lstStyle/>
          <a:p>
            <a:pPr marL="0" indent="0" algn="just">
              <a:spcBef>
                <a:spcPts val="1200"/>
              </a:spcBef>
              <a:buNone/>
            </a:pPr>
            <a:r>
              <a:rPr lang="en-US" sz="1400" dirty="0"/>
              <a:t>Once the county planning agency has received a complete statement of referral from a zoning board of appeals it will respond to the application in one of four ways. It can:</a:t>
            </a:r>
          </a:p>
          <a:p>
            <a:pPr algn="just">
              <a:spcBef>
                <a:spcPts val="1200"/>
              </a:spcBef>
              <a:buNone/>
            </a:pPr>
            <a:r>
              <a:rPr lang="en-US" sz="1400" dirty="0"/>
              <a:t>1)	 Recommend approval of the application as submitted</a:t>
            </a:r>
          </a:p>
          <a:p>
            <a:pPr algn="just">
              <a:spcBef>
                <a:spcPts val="1200"/>
              </a:spcBef>
              <a:buNone/>
            </a:pPr>
            <a:r>
              <a:rPr lang="en-US" sz="1400" dirty="0"/>
              <a:t>2) 	Recommend approval of the application with modifications</a:t>
            </a:r>
          </a:p>
          <a:p>
            <a:pPr algn="just">
              <a:spcBef>
                <a:spcPts val="1200"/>
              </a:spcBef>
              <a:buNone/>
            </a:pPr>
            <a:r>
              <a:rPr lang="en-US" sz="1400" dirty="0"/>
              <a:t>3) </a:t>
            </a:r>
            <a:r>
              <a:rPr lang="en-US" sz="1400" dirty="0" smtClean="0"/>
              <a:t>	Recommend </a:t>
            </a:r>
            <a:r>
              <a:rPr lang="en-US" sz="1400" dirty="0"/>
              <a:t>disapproval of the application; or</a:t>
            </a:r>
          </a:p>
          <a:p>
            <a:pPr algn="just">
              <a:spcBef>
                <a:spcPts val="1200"/>
              </a:spcBef>
              <a:buNone/>
            </a:pPr>
            <a:r>
              <a:rPr lang="en-US" sz="1400" dirty="0"/>
              <a:t>4) 	Report that the application will have no significant county-wide or inter-community impact</a:t>
            </a:r>
            <a:r>
              <a:rPr lang="en-US" sz="1400" dirty="0" smtClean="0"/>
              <a:t>.</a:t>
            </a:r>
            <a:endParaRPr lang="en-US" sz="1400" dirty="0"/>
          </a:p>
        </p:txBody>
      </p:sp>
      <p:sp>
        <p:nvSpPr>
          <p:cNvPr id="4" name="Text Placeholder 3"/>
          <p:cNvSpPr>
            <a:spLocks noGrp="1"/>
          </p:cNvSpPr>
          <p:nvPr>
            <p:ph sz="half" idx="2"/>
          </p:nvPr>
        </p:nvSpPr>
        <p:spPr>
          <a:xfrm>
            <a:off x="4552951" y="1409701"/>
            <a:ext cx="6800850" cy="4924424"/>
          </a:xfrm>
        </p:spPr>
        <p:txBody>
          <a:bodyPr>
            <a:noAutofit/>
          </a:bodyPr>
          <a:lstStyle/>
          <a:p>
            <a:pPr marL="0" indent="0" algn="just">
              <a:buNone/>
            </a:pPr>
            <a:r>
              <a:rPr lang="en-US" sz="1300" b="1" u="sng" dirty="0"/>
              <a:t>WHEN MAY ZBA ACT? </a:t>
            </a:r>
            <a:endParaRPr lang="en-US" sz="1300" b="1" u="sng" dirty="0" smtClean="0"/>
          </a:p>
          <a:p>
            <a:pPr marL="0" indent="0" algn="just">
              <a:buNone/>
            </a:pPr>
            <a:r>
              <a:rPr lang="en-US" sz="1300" dirty="0" smtClean="0"/>
              <a:t>The </a:t>
            </a:r>
            <a:r>
              <a:rPr lang="en-US" sz="1300" dirty="0"/>
              <a:t>Zoning Board of Appeals has jurisdiction to take final action when the earlier of the following occurs: it receives the recommendations of the County </a:t>
            </a:r>
            <a:r>
              <a:rPr lang="en-US" sz="1300" dirty="0" smtClean="0"/>
              <a:t>Planning Agency</a:t>
            </a:r>
            <a:r>
              <a:rPr lang="en-US" sz="1300" dirty="0"/>
              <a:t>, OR </a:t>
            </a:r>
            <a:r>
              <a:rPr lang="en-US" sz="1300" dirty="0" smtClean="0"/>
              <a:t>thirty (30) </a:t>
            </a:r>
            <a:r>
              <a:rPr lang="en-US" sz="1300" dirty="0"/>
              <a:t>days have passed since the county’s receipt of the full statement. </a:t>
            </a:r>
          </a:p>
          <a:p>
            <a:pPr marL="0" indent="0" algn="just">
              <a:buNone/>
            </a:pPr>
            <a:r>
              <a:rPr lang="en-US" sz="1300" dirty="0"/>
              <a:t>The time period may be extended if agreed to by both the county planning agency and the ZBA.</a:t>
            </a:r>
          </a:p>
          <a:p>
            <a:pPr marL="0" indent="0" algn="just">
              <a:buNone/>
            </a:pPr>
            <a:r>
              <a:rPr lang="en-US" sz="1300" dirty="0" smtClean="0"/>
              <a:t>It </a:t>
            </a:r>
            <a:r>
              <a:rPr lang="en-US" sz="1300" dirty="0"/>
              <a:t>is important that the ZBA does not take action prematurely. The board cannot take early votes conditioned on the County Planning Agency's later recommendation for approval.</a:t>
            </a:r>
          </a:p>
          <a:p>
            <a:pPr marL="0" indent="0" algn="just">
              <a:buNone/>
            </a:pPr>
            <a:r>
              <a:rPr lang="en-US" sz="1300" b="1" u="sng" dirty="0"/>
              <a:t>MAY THE ZBA OVERRIDE COUNTY RECOMMENDATIONS? </a:t>
            </a:r>
            <a:endParaRPr lang="en-US" sz="1300" b="1" u="sng" dirty="0" smtClean="0"/>
          </a:p>
          <a:p>
            <a:pPr marL="0" indent="0" algn="just">
              <a:buNone/>
            </a:pPr>
            <a:r>
              <a:rPr lang="en-US" sz="1300" dirty="0" smtClean="0"/>
              <a:t>If </a:t>
            </a:r>
            <a:r>
              <a:rPr lang="en-US" sz="1300" dirty="0"/>
              <a:t>the county planning agency recommends disapproval of the application, or approval with modifications, the zoning board of appeals may only act contrary to the county recommendation by a majority-plus-one-vote of all the members of the zoning board of appeals. For example, a county planning agency sends to a zoning board of appeals of five members a report recommending denial of an application. To override the county and approve the application, the majority of that board (three), plus one, </a:t>
            </a:r>
            <a:r>
              <a:rPr lang="en-US" sz="1300" dirty="0" smtClean="0"/>
              <a:t>for a </a:t>
            </a:r>
            <a:r>
              <a:rPr lang="en-US" sz="1300" dirty="0"/>
              <a:t>total of four, would have to vote to approve it.</a:t>
            </a:r>
          </a:p>
          <a:p>
            <a:pPr marL="0" indent="0" algn="just">
              <a:buNone/>
            </a:pPr>
            <a:r>
              <a:rPr lang="en-US" sz="1300" dirty="0"/>
              <a:t>Within 30 days after taking final action, the zoning board of appeals must file a report of the final action with the county planning agency and, if applicable, state its reasons for acting contrary to the county's recommendatio</a:t>
            </a:r>
            <a:r>
              <a:rPr lang="en-US" sz="1400" dirty="0"/>
              <a:t>n. The time period may be longer if agreed to by the county and local board.</a:t>
            </a:r>
          </a:p>
          <a:p>
            <a:pPr marL="0" indent="0">
              <a:buNone/>
            </a:pPr>
            <a:endParaRPr lang="en-US" sz="1400" dirty="0"/>
          </a:p>
        </p:txBody>
      </p:sp>
      <p:sp>
        <p:nvSpPr>
          <p:cNvPr id="5" name="Slide Number Placeholder 4"/>
          <p:cNvSpPr>
            <a:spLocks noGrp="1"/>
          </p:cNvSpPr>
          <p:nvPr>
            <p:ph type="sldNum" sz="quarter" idx="12"/>
          </p:nvPr>
        </p:nvSpPr>
        <p:spPr/>
        <p:txBody>
          <a:bodyPr/>
          <a:lstStyle/>
          <a:p>
            <a:fld id="{55A46DE6-96C2-4B08-8D37-6E0BDF9AAE87}" type="slidenum">
              <a:rPr lang="en-US" smtClean="0"/>
              <a:t>15</a:t>
            </a:fld>
            <a:endParaRPr lang="en-US"/>
          </a:p>
        </p:txBody>
      </p:sp>
    </p:spTree>
    <p:extLst>
      <p:ext uri="{BB962C8B-B14F-4D97-AF65-F5344CB8AC3E}">
        <p14:creationId xmlns:p14="http://schemas.microsoft.com/office/powerpoint/2010/main" val="27623965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flip="none" rotWithShape="0">
            <a:gsLst>
              <a:gs pos="53000">
                <a:schemeClr val="accent6">
                  <a:lumMod val="40000"/>
                  <a:lumOff val="60000"/>
                </a:schemeClr>
              </a:gs>
              <a:gs pos="21000">
                <a:schemeClr val="accent1">
                  <a:lumMod val="40000"/>
                  <a:lumOff val="60000"/>
                </a:schemeClr>
              </a:gs>
              <a:gs pos="88000">
                <a:schemeClr val="accent6">
                  <a:lumMod val="40000"/>
                  <a:lumOff val="60000"/>
                </a:schemeClr>
              </a:gs>
            </a:gsLst>
            <a:lin ang="16200000" scaled="1"/>
            <a:tileRect/>
          </a:gradFill>
        </p:spPr>
        <p:txBody>
          <a:bodyPr>
            <a:normAutofit/>
          </a:bodyPr>
          <a:lstStyle/>
          <a:p>
            <a:pPr algn="ctr"/>
            <a:r>
              <a:rPr lang="en-US" b="1" dirty="0">
                <a:solidFill>
                  <a:schemeClr val="accent1">
                    <a:lumMod val="50000"/>
                  </a:schemeClr>
                </a:solidFill>
              </a:rPr>
              <a:t>STATE ENVIRONMENTAL QUALITY REVIEW </a:t>
            </a:r>
            <a:r>
              <a:rPr lang="en-US" b="1" dirty="0" smtClean="0">
                <a:solidFill>
                  <a:schemeClr val="accent1">
                    <a:lumMod val="50000"/>
                  </a:schemeClr>
                </a:solidFill>
              </a:rPr>
              <a:t>ACT</a:t>
            </a:r>
            <a:br>
              <a:rPr lang="en-US" b="1" dirty="0" smtClean="0">
                <a:solidFill>
                  <a:schemeClr val="accent1">
                    <a:lumMod val="50000"/>
                  </a:schemeClr>
                </a:solidFill>
              </a:rPr>
            </a:br>
            <a:r>
              <a:rPr lang="en-US" b="1" dirty="0" smtClean="0">
                <a:solidFill>
                  <a:schemeClr val="accent1">
                    <a:lumMod val="50000"/>
                  </a:schemeClr>
                </a:solidFill>
              </a:rPr>
              <a:t> </a:t>
            </a:r>
            <a:r>
              <a:rPr lang="en-US" b="1" dirty="0">
                <a:solidFill>
                  <a:schemeClr val="accent1">
                    <a:lumMod val="50000"/>
                  </a:schemeClr>
                </a:solidFill>
              </a:rPr>
              <a:t>(</a:t>
            </a:r>
            <a:r>
              <a:rPr lang="en-US" b="1" dirty="0" smtClean="0">
                <a:solidFill>
                  <a:schemeClr val="accent1">
                    <a:lumMod val="50000"/>
                  </a:schemeClr>
                </a:solidFill>
              </a:rPr>
              <a:t>SEQR)</a:t>
            </a:r>
            <a:endParaRPr lang="en-US" b="1" dirty="0">
              <a:solidFill>
                <a:schemeClr val="accent1">
                  <a:lumMod val="50000"/>
                </a:schemeClr>
              </a:solidFill>
            </a:endParaRPr>
          </a:p>
        </p:txBody>
      </p:sp>
      <p:sp>
        <p:nvSpPr>
          <p:cNvPr id="3" name="Content Placeholder 2"/>
          <p:cNvSpPr>
            <a:spLocks noGrp="1"/>
          </p:cNvSpPr>
          <p:nvPr>
            <p:ph idx="1"/>
          </p:nvPr>
        </p:nvSpPr>
        <p:spPr>
          <a:xfrm>
            <a:off x="838200" y="1690689"/>
            <a:ext cx="10515600" cy="4614862"/>
          </a:xfrm>
        </p:spPr>
        <p:txBody>
          <a:bodyPr>
            <a:noAutofit/>
          </a:bodyPr>
          <a:lstStyle/>
          <a:p>
            <a:pPr marL="0" indent="0" algn="just">
              <a:buNone/>
            </a:pPr>
            <a:r>
              <a:rPr lang="en-US" sz="1850" dirty="0"/>
              <a:t>Agencies with land use review authority, including zoning boards of appeals, must consider the New York State Environmental Quality Review Act when reviewing some appeals and applications. </a:t>
            </a:r>
            <a:endParaRPr lang="en-US" sz="1850" dirty="0" smtClean="0"/>
          </a:p>
          <a:p>
            <a:pPr marL="0" indent="0" algn="just">
              <a:buNone/>
            </a:pPr>
            <a:r>
              <a:rPr lang="en-US" sz="1850" dirty="0" smtClean="0"/>
              <a:t>The </a:t>
            </a:r>
            <a:r>
              <a:rPr lang="en-US" sz="1850" dirty="0"/>
              <a:t>State Environmental Quality Review (SEQR) process encourages review agencies to consider the environmental implications of proposed projects before making decisions. </a:t>
            </a:r>
            <a:endParaRPr lang="en-US" sz="1850" dirty="0" smtClean="0"/>
          </a:p>
          <a:p>
            <a:pPr marL="0" indent="0" algn="just">
              <a:buNone/>
            </a:pPr>
            <a:r>
              <a:rPr lang="en-US" sz="1850" dirty="0" smtClean="0"/>
              <a:t>Interpretations </a:t>
            </a:r>
            <a:r>
              <a:rPr lang="en-US" sz="1850" dirty="0"/>
              <a:t>and all area variances involving one-, two-, and three-family residences are “Type II” actions under SEQR. Also, area variance applications seeking relief from the setback and lot-line requirements of the zoning regulations are Type II actions. Type II actions are presumed as having no adverse environmental impact and therefore not subject to review. Zoning boards of appeals should note in the record that they are Type II actions for SEQR purposes. </a:t>
            </a:r>
            <a:endParaRPr lang="en-US" sz="1850" dirty="0" smtClean="0"/>
          </a:p>
          <a:p>
            <a:pPr marL="0" indent="0" algn="just">
              <a:buNone/>
            </a:pPr>
            <a:r>
              <a:rPr lang="en-US" sz="1850" dirty="0" smtClean="0"/>
              <a:t>If </a:t>
            </a:r>
            <a:r>
              <a:rPr lang="en-US" sz="1850" dirty="0"/>
              <a:t>a variance request is not on the Type II list, the SEQR process must continue. The lead agency must either issue: </a:t>
            </a:r>
            <a:r>
              <a:rPr lang="en-US" sz="1850" dirty="0" smtClean="0"/>
              <a:t>	(1)	</a:t>
            </a:r>
            <a:r>
              <a:rPr lang="en-US" sz="2000" dirty="0" smtClean="0"/>
              <a:t> </a:t>
            </a:r>
            <a:r>
              <a:rPr lang="en-US" sz="2000" dirty="0"/>
              <a:t>a negative declaration, which finds that the project will not result in a significant adverse environmental impact; or </a:t>
            </a:r>
            <a:endParaRPr lang="en-US" sz="2000" dirty="0" smtClean="0"/>
          </a:p>
          <a:p>
            <a:pPr marL="0" indent="0" algn="just">
              <a:buNone/>
            </a:pPr>
            <a:r>
              <a:rPr lang="en-US" sz="2000" dirty="0"/>
              <a:t>	</a:t>
            </a:r>
            <a:r>
              <a:rPr lang="en-US" sz="2000" dirty="0" smtClean="0"/>
              <a:t>(2)	a </a:t>
            </a:r>
            <a:r>
              <a:rPr lang="en-US" sz="2000" dirty="0"/>
              <a:t>positive declaration, which finds it may have one or more significant adverse affects on the environment. If an agency issues a positive declaration, an environmental impact statement must be prepared prior to the zoning board's ruling on the application.</a:t>
            </a:r>
          </a:p>
          <a:p>
            <a:pPr marL="0" indent="0" algn="just">
              <a:buNone/>
            </a:pPr>
            <a:endParaRPr lang="en-US" sz="1850" dirty="0" smtClean="0"/>
          </a:p>
          <a:p>
            <a:pPr marL="1371600" indent="-457200" algn="just">
              <a:buNone/>
            </a:pPr>
            <a:r>
              <a:rPr lang="en-US" sz="1850" dirty="0" smtClean="0"/>
              <a:t>	</a:t>
            </a:r>
            <a:endParaRPr lang="en-US" sz="1800" dirty="0"/>
          </a:p>
        </p:txBody>
      </p:sp>
      <p:sp>
        <p:nvSpPr>
          <p:cNvPr id="4" name="Slide Number Placeholder 3"/>
          <p:cNvSpPr>
            <a:spLocks noGrp="1"/>
          </p:cNvSpPr>
          <p:nvPr>
            <p:ph type="sldNum" sz="quarter" idx="12"/>
          </p:nvPr>
        </p:nvSpPr>
        <p:spPr/>
        <p:txBody>
          <a:bodyPr/>
          <a:lstStyle/>
          <a:p>
            <a:fld id="{55A46DE6-96C2-4B08-8D37-6E0BDF9AAE87}" type="slidenum">
              <a:rPr lang="en-US" smtClean="0"/>
              <a:t>16</a:t>
            </a:fld>
            <a:endParaRPr lang="en-US"/>
          </a:p>
        </p:txBody>
      </p:sp>
    </p:spTree>
    <p:extLst>
      <p:ext uri="{BB962C8B-B14F-4D97-AF65-F5344CB8AC3E}">
        <p14:creationId xmlns:p14="http://schemas.microsoft.com/office/powerpoint/2010/main" val="4204207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206500"/>
          </a:xfrm>
          <a:blipFill>
            <a:blip r:embed="rId2"/>
            <a:tile tx="0" ty="0" sx="100000" sy="100000" flip="none" algn="tl"/>
          </a:blipFill>
          <a:effectLst>
            <a:glow rad="127000">
              <a:schemeClr val="accent4">
                <a:lumMod val="40000"/>
                <a:lumOff val="60000"/>
              </a:schemeClr>
            </a:glow>
          </a:effectLst>
        </p:spPr>
        <p:txBody>
          <a:bodyPr>
            <a:normAutofit/>
          </a:bodyPr>
          <a:lstStyle/>
          <a:p>
            <a:pPr algn="ctr"/>
            <a:r>
              <a:rPr lang="en-US" sz="7200" b="1" dirty="0">
                <a:solidFill>
                  <a:schemeClr val="accent1">
                    <a:lumMod val="50000"/>
                  </a:schemeClr>
                </a:solidFill>
              </a:rPr>
              <a:t>APPELLATE JURISDICTION </a:t>
            </a:r>
          </a:p>
        </p:txBody>
      </p:sp>
      <p:sp>
        <p:nvSpPr>
          <p:cNvPr id="3" name="Content Placeholder 2"/>
          <p:cNvSpPr>
            <a:spLocks noGrp="1"/>
          </p:cNvSpPr>
          <p:nvPr>
            <p:ph idx="1"/>
          </p:nvPr>
        </p:nvSpPr>
        <p:spPr>
          <a:xfrm>
            <a:off x="838200" y="1690688"/>
            <a:ext cx="10515600" cy="4948237"/>
          </a:xfrm>
        </p:spPr>
        <p:txBody>
          <a:bodyPr>
            <a:normAutofit/>
          </a:bodyPr>
          <a:lstStyle/>
          <a:p>
            <a:pPr marL="0" indent="0" algn="just">
              <a:lnSpc>
                <a:spcPct val="100000"/>
              </a:lnSpc>
              <a:spcBef>
                <a:spcPts val="0"/>
              </a:spcBef>
              <a:buNone/>
            </a:pPr>
            <a:r>
              <a:rPr lang="en-US" sz="1600" dirty="0" smtClean="0"/>
              <a:t>The </a:t>
            </a:r>
            <a:r>
              <a:rPr lang="en-US" sz="1600" dirty="0"/>
              <a:t>appellate jurisdiction of a ZBA includes two types of appeals: interpretations and variances. Owners or renters of property who request interpretations from the ZBA are claiming that the decision of the zoning enforcement officer was incorrect and are asking the board to reverse the decision of the enforcement officer. Owners of property who request variances acknowledge they are attempting to use or site structures on their property in a manner not allowed by zoning and are asking the ZBA to apply certain standards to determine whether granting relief from the zoning restrictions is warranted</a:t>
            </a:r>
            <a:r>
              <a:rPr lang="en-US" sz="1600" dirty="0" smtClean="0"/>
              <a:t>.</a:t>
            </a:r>
          </a:p>
          <a:p>
            <a:pPr marL="0" indent="0" algn="just">
              <a:lnSpc>
                <a:spcPct val="100000"/>
              </a:lnSpc>
              <a:spcBef>
                <a:spcPts val="0"/>
              </a:spcBef>
              <a:buNone/>
            </a:pPr>
            <a:endParaRPr lang="en-US" sz="1600" dirty="0" smtClean="0"/>
          </a:p>
          <a:p>
            <a:pPr marL="0" indent="0" algn="just">
              <a:lnSpc>
                <a:spcPct val="100000"/>
              </a:lnSpc>
              <a:spcBef>
                <a:spcPts val="0"/>
              </a:spcBef>
              <a:buNone/>
            </a:pPr>
            <a:r>
              <a:rPr lang="en-US" sz="1600" dirty="0" smtClean="0"/>
              <a:t>In </a:t>
            </a:r>
            <a:r>
              <a:rPr lang="en-US" sz="1600" dirty="0"/>
              <a:t>both types of appeals, zoning boards of appeals must have an actual case for the board to consider, rather than a “hypothetical" question</a:t>
            </a:r>
            <a:r>
              <a:rPr lang="en-US" sz="1600" dirty="0" smtClean="0"/>
              <a:t>.</a:t>
            </a:r>
          </a:p>
          <a:p>
            <a:pPr marL="0" indent="0" algn="just">
              <a:lnSpc>
                <a:spcPct val="100000"/>
              </a:lnSpc>
              <a:spcBef>
                <a:spcPts val="0"/>
              </a:spcBef>
              <a:buNone/>
            </a:pPr>
            <a:endParaRPr lang="en-US" sz="1600" dirty="0" smtClean="0"/>
          </a:p>
          <a:p>
            <a:pPr marL="685800" indent="0" algn="just">
              <a:lnSpc>
                <a:spcPct val="100000"/>
              </a:lnSpc>
              <a:spcBef>
                <a:spcPts val="0"/>
              </a:spcBef>
              <a:buNone/>
            </a:pPr>
            <a:r>
              <a:rPr lang="en-US" sz="1600" dirty="0" smtClean="0"/>
              <a:t> </a:t>
            </a:r>
            <a:r>
              <a:rPr lang="en-US" sz="1600" b="1" u="sng" dirty="0"/>
              <a:t>APPEALING ZEO ACTION</a:t>
            </a:r>
            <a:r>
              <a:rPr lang="en-US" sz="1600" dirty="0"/>
              <a:t>: The main route to the zoning board of appeals is through the zoning enforcement officer. The appeal is usually of an action or decision of the ZEO. It could be for a permit granted, permit denied, a decision on how to apply the zoning regulations, or the issuance of a citation or some other enforcement action</a:t>
            </a:r>
            <a:r>
              <a:rPr lang="en-US" sz="1600" dirty="0" smtClean="0"/>
              <a:t>.</a:t>
            </a:r>
          </a:p>
          <a:p>
            <a:pPr marL="685800" indent="0" algn="just">
              <a:lnSpc>
                <a:spcPct val="100000"/>
              </a:lnSpc>
              <a:spcBef>
                <a:spcPts val="0"/>
              </a:spcBef>
              <a:buNone/>
            </a:pPr>
            <a:endParaRPr lang="en-US" sz="1600" dirty="0" smtClean="0"/>
          </a:p>
          <a:p>
            <a:pPr marL="685800" indent="0" algn="just">
              <a:lnSpc>
                <a:spcPct val="100000"/>
              </a:lnSpc>
              <a:spcBef>
                <a:spcPts val="0"/>
              </a:spcBef>
              <a:buNone/>
            </a:pPr>
            <a:r>
              <a:rPr lang="en-US" sz="1600" b="1" u="sng" dirty="0" smtClean="0"/>
              <a:t>DIRECT </a:t>
            </a:r>
            <a:r>
              <a:rPr lang="en-US" sz="1600" b="1" u="sng" dirty="0"/>
              <a:t>APPEAL: </a:t>
            </a:r>
            <a:r>
              <a:rPr lang="en-US" sz="1600" dirty="0"/>
              <a:t>An exception to the rule that there must be an appeal from a ZEO decision is the “direct appeal.” The State Statutes authorize the ZBA to hear a direct appeal when an applicant for a site plan, special use permit, or subdivision review needs an area variance in connection with their application. That applicant may apply to the ZBA for an area variance without having to first obtain a decision from the ZEO. </a:t>
            </a:r>
            <a:endParaRPr lang="en-US" sz="1600" dirty="0" smtClean="0"/>
          </a:p>
        </p:txBody>
      </p:sp>
      <p:sp>
        <p:nvSpPr>
          <p:cNvPr id="4" name="Slide Number Placeholder 3"/>
          <p:cNvSpPr>
            <a:spLocks noGrp="1"/>
          </p:cNvSpPr>
          <p:nvPr>
            <p:ph type="sldNum" sz="quarter" idx="12"/>
          </p:nvPr>
        </p:nvSpPr>
        <p:spPr/>
        <p:txBody>
          <a:bodyPr/>
          <a:lstStyle/>
          <a:p>
            <a:fld id="{55A46DE6-96C2-4B08-8D37-6E0BDF9AAE87}" type="slidenum">
              <a:rPr lang="en-US" smtClean="0"/>
              <a:t>17</a:t>
            </a:fld>
            <a:endParaRPr lang="en-US"/>
          </a:p>
        </p:txBody>
      </p:sp>
    </p:spTree>
    <p:extLst>
      <p:ext uri="{BB962C8B-B14F-4D97-AF65-F5344CB8AC3E}">
        <p14:creationId xmlns:p14="http://schemas.microsoft.com/office/powerpoint/2010/main" val="13775843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06450"/>
          </a:xfrm>
          <a:solidFill>
            <a:schemeClr val="accent1">
              <a:lumMod val="40000"/>
              <a:lumOff val="60000"/>
            </a:schemeClr>
          </a:solidFill>
        </p:spPr>
        <p:txBody>
          <a:bodyPr/>
          <a:lstStyle/>
          <a:p>
            <a:pPr algn="ctr"/>
            <a:r>
              <a:rPr lang="en-US" b="1" dirty="0">
                <a:solidFill>
                  <a:schemeClr val="accent1">
                    <a:lumMod val="50000"/>
                  </a:schemeClr>
                </a:solidFill>
              </a:rPr>
              <a:t>INTERPRETATIONS OF LAND USE LAWS</a:t>
            </a:r>
          </a:p>
        </p:txBody>
      </p:sp>
      <p:sp>
        <p:nvSpPr>
          <p:cNvPr id="3" name="Content Placeholder 2"/>
          <p:cNvSpPr>
            <a:spLocks noGrp="1"/>
          </p:cNvSpPr>
          <p:nvPr>
            <p:ph idx="1"/>
          </p:nvPr>
        </p:nvSpPr>
        <p:spPr>
          <a:xfrm>
            <a:off x="838200" y="1362075"/>
            <a:ext cx="10515600" cy="4814888"/>
          </a:xfrm>
        </p:spPr>
        <p:txBody>
          <a:bodyPr>
            <a:noAutofit/>
          </a:bodyPr>
          <a:lstStyle/>
          <a:p>
            <a:pPr marL="0" indent="0" algn="just">
              <a:lnSpc>
                <a:spcPct val="120000"/>
              </a:lnSpc>
              <a:spcBef>
                <a:spcPts val="0"/>
              </a:spcBef>
              <a:buNone/>
            </a:pPr>
            <a:r>
              <a:rPr lang="en-US" sz="1600" b="1" u="sng" dirty="0"/>
              <a:t>WHEN THE ZEO’S DECISION IS QUESTIONED</a:t>
            </a:r>
            <a:r>
              <a:rPr lang="en-US" sz="1600" b="1" u="sng" dirty="0" smtClean="0"/>
              <a:t>:</a:t>
            </a:r>
          </a:p>
          <a:p>
            <a:pPr marL="0" indent="0" algn="just">
              <a:lnSpc>
                <a:spcPct val="120000"/>
              </a:lnSpc>
              <a:spcBef>
                <a:spcPts val="0"/>
              </a:spcBef>
              <a:buNone/>
            </a:pPr>
            <a:r>
              <a:rPr lang="en-US" sz="1600" dirty="0" smtClean="0"/>
              <a:t>An </a:t>
            </a:r>
            <a:r>
              <a:rPr lang="en-US" sz="1600" dirty="0"/>
              <a:t>applicant may apply to the zoning </a:t>
            </a:r>
            <a:r>
              <a:rPr lang="en-US" sz="1600" dirty="0" smtClean="0"/>
              <a:t>board of </a:t>
            </a:r>
            <a:r>
              <a:rPr lang="en-US" sz="1600" dirty="0"/>
              <a:t>appeals for an interpretation when he or she believes the ZEO has wrongly interpreted </a:t>
            </a:r>
            <a:r>
              <a:rPr lang="en-US" sz="1600" dirty="0" smtClean="0"/>
              <a:t>the local </a:t>
            </a:r>
            <a:r>
              <a:rPr lang="en-US" sz="1600" dirty="0"/>
              <a:t>zoning regulations. Applicants for interpretations most often believe their proposals are </a:t>
            </a:r>
            <a:r>
              <a:rPr lang="en-US" sz="1600" dirty="0" smtClean="0"/>
              <a:t>permitted </a:t>
            </a:r>
            <a:r>
              <a:rPr lang="en-US" sz="1600" dirty="0"/>
              <a:t>by zoning, although the zoning enforcement officer has ruled otherwise. </a:t>
            </a:r>
            <a:r>
              <a:rPr lang="en-US" sz="1600" dirty="0" smtClean="0"/>
              <a:t>Neighboring property </a:t>
            </a:r>
            <a:r>
              <a:rPr lang="en-US" sz="1600" dirty="0"/>
              <a:t>owners may also appeal for interpretations when they disagree with the </a:t>
            </a:r>
            <a:r>
              <a:rPr lang="en-US" sz="1600" dirty="0" smtClean="0"/>
              <a:t>ZEO’s determination </a:t>
            </a:r>
            <a:r>
              <a:rPr lang="en-US" sz="1600" dirty="0"/>
              <a:t>that a proposal does comply with zoning and qualifies for a zoning permit</a:t>
            </a:r>
            <a:r>
              <a:rPr lang="en-US" sz="1600" dirty="0" smtClean="0"/>
              <a:t>. </a:t>
            </a:r>
          </a:p>
          <a:p>
            <a:pPr marL="0" indent="0" algn="just">
              <a:lnSpc>
                <a:spcPct val="120000"/>
              </a:lnSpc>
              <a:spcBef>
                <a:spcPts val="0"/>
              </a:spcBef>
              <a:buNone/>
            </a:pPr>
            <a:endParaRPr lang="en-US" sz="1600" dirty="0"/>
          </a:p>
          <a:p>
            <a:pPr marL="0" indent="0" algn="just">
              <a:lnSpc>
                <a:spcPct val="120000"/>
              </a:lnSpc>
              <a:spcBef>
                <a:spcPts val="0"/>
              </a:spcBef>
              <a:buNone/>
            </a:pPr>
            <a:r>
              <a:rPr lang="en-US" sz="1600" b="1" u="sng" dirty="0" smtClean="0"/>
              <a:t>COMMON </a:t>
            </a:r>
            <a:r>
              <a:rPr lang="en-US" sz="1600" b="1" u="sng" dirty="0"/>
              <a:t>TYPES OF INTERPRETATIONS</a:t>
            </a:r>
            <a:r>
              <a:rPr lang="en-US" sz="1600" dirty="0"/>
              <a:t>: Often interpretations are sought about what </a:t>
            </a:r>
            <a:r>
              <a:rPr lang="en-US" sz="1600" dirty="0" smtClean="0"/>
              <a:t>the correct </a:t>
            </a:r>
            <a:r>
              <a:rPr lang="en-US" sz="1600" dirty="0"/>
              <a:t>method is of measuring required distances. For example, the local zoning regulations </a:t>
            </a:r>
            <a:r>
              <a:rPr lang="en-US" sz="1600" dirty="0" smtClean="0"/>
              <a:t>in a </a:t>
            </a:r>
            <a:r>
              <a:rPr lang="en-US" sz="1600" dirty="0"/>
              <a:t>Village </a:t>
            </a:r>
            <a:r>
              <a:rPr lang="en-US" sz="1600" dirty="0" smtClean="0"/>
              <a:t>might require </a:t>
            </a:r>
            <a:r>
              <a:rPr lang="en-US" sz="1600" dirty="0"/>
              <a:t>that adult uses be located at least 500 feet from places of worship</a:t>
            </a:r>
            <a:r>
              <a:rPr lang="en-US" sz="1600" dirty="0" smtClean="0"/>
              <a:t>.  The </a:t>
            </a:r>
            <a:r>
              <a:rPr lang="en-US" sz="1600" dirty="0"/>
              <a:t>zoning enforcement officer interprets the law to mean measurements are to be taken </a:t>
            </a:r>
            <a:r>
              <a:rPr lang="en-US" sz="1600" dirty="0" smtClean="0"/>
              <a:t>from the </a:t>
            </a:r>
            <a:r>
              <a:rPr lang="en-US" sz="1600" dirty="0"/>
              <a:t>property line of the place of worship to the closest property line of the lot on which </a:t>
            </a:r>
            <a:r>
              <a:rPr lang="en-US" sz="1600" dirty="0" smtClean="0"/>
              <a:t>building proposed </a:t>
            </a:r>
            <a:r>
              <a:rPr lang="en-US" sz="1600" dirty="0"/>
              <a:t>for the adult use is located. The applicant for the adult use appeals the ZEO </a:t>
            </a:r>
            <a:r>
              <a:rPr lang="en-US" sz="1600" dirty="0" smtClean="0"/>
              <a:t>decision because </a:t>
            </a:r>
            <a:r>
              <a:rPr lang="en-US" sz="1600" dirty="0"/>
              <a:t>she believes that the regulations mean that the distance measurement should be </a:t>
            </a:r>
            <a:r>
              <a:rPr lang="en-US" sz="1600" dirty="0" smtClean="0"/>
              <a:t>taken from </a:t>
            </a:r>
            <a:r>
              <a:rPr lang="en-US" sz="1600" dirty="0"/>
              <a:t>front door to front door</a:t>
            </a:r>
            <a:r>
              <a:rPr lang="en-US" sz="1600" dirty="0" smtClean="0"/>
              <a:t>.  Common </a:t>
            </a:r>
            <a:r>
              <a:rPr lang="en-US" sz="1600" dirty="0"/>
              <a:t>types of interpretations also involve the definition of a term and whether it describes </a:t>
            </a:r>
            <a:r>
              <a:rPr lang="en-US" sz="1600" dirty="0" smtClean="0"/>
              <a:t>a use </a:t>
            </a:r>
            <a:r>
              <a:rPr lang="en-US" sz="1600" dirty="0"/>
              <a:t>allowed in a particular zoning district</a:t>
            </a:r>
            <a:r>
              <a:rPr lang="en-US" sz="1600" dirty="0" smtClean="0"/>
              <a:t>.</a:t>
            </a:r>
          </a:p>
          <a:p>
            <a:pPr marL="0" indent="0" algn="just">
              <a:lnSpc>
                <a:spcPct val="120000"/>
              </a:lnSpc>
              <a:spcBef>
                <a:spcPts val="0"/>
              </a:spcBef>
              <a:buNone/>
            </a:pPr>
            <a:endParaRPr lang="en-US" sz="1600" dirty="0"/>
          </a:p>
        </p:txBody>
      </p:sp>
      <p:sp>
        <p:nvSpPr>
          <p:cNvPr id="4" name="Slide Number Placeholder 3"/>
          <p:cNvSpPr>
            <a:spLocks noGrp="1"/>
          </p:cNvSpPr>
          <p:nvPr>
            <p:ph type="sldNum" sz="quarter" idx="12"/>
          </p:nvPr>
        </p:nvSpPr>
        <p:spPr/>
        <p:txBody>
          <a:bodyPr/>
          <a:lstStyle/>
          <a:p>
            <a:fld id="{55A46DE6-96C2-4B08-8D37-6E0BDF9AAE87}" type="slidenum">
              <a:rPr lang="en-US" smtClean="0"/>
              <a:t>18</a:t>
            </a:fld>
            <a:endParaRPr lang="en-US"/>
          </a:p>
        </p:txBody>
      </p:sp>
    </p:spTree>
    <p:extLst>
      <p:ext uri="{BB962C8B-B14F-4D97-AF65-F5344CB8AC3E}">
        <p14:creationId xmlns:p14="http://schemas.microsoft.com/office/powerpoint/2010/main" val="33572222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01725"/>
          </a:xfrm>
          <a:solidFill>
            <a:schemeClr val="accent1">
              <a:lumMod val="40000"/>
              <a:lumOff val="60000"/>
            </a:schemeClr>
          </a:solidFill>
        </p:spPr>
        <p:txBody>
          <a:bodyPr>
            <a:normAutofit/>
          </a:bodyPr>
          <a:lstStyle/>
          <a:p>
            <a:pPr algn="ctr"/>
            <a:r>
              <a:rPr lang="en-US" sz="4800" b="1" dirty="0">
                <a:solidFill>
                  <a:schemeClr val="accent1">
                    <a:lumMod val="50000"/>
                  </a:schemeClr>
                </a:solidFill>
              </a:rPr>
              <a:t>INTERPRETATIONS OF LAND USE </a:t>
            </a:r>
            <a:r>
              <a:rPr lang="en-US" sz="4800" b="1" dirty="0" smtClean="0">
                <a:solidFill>
                  <a:schemeClr val="accent1">
                    <a:lumMod val="50000"/>
                  </a:schemeClr>
                </a:solidFill>
              </a:rPr>
              <a:t>LAWS</a:t>
            </a:r>
            <a:br>
              <a:rPr lang="en-US" sz="4800" b="1" dirty="0" smtClean="0">
                <a:solidFill>
                  <a:schemeClr val="accent1">
                    <a:lumMod val="50000"/>
                  </a:schemeClr>
                </a:solidFill>
              </a:rPr>
            </a:br>
            <a:r>
              <a:rPr lang="en-US" sz="2000" b="1" dirty="0" smtClean="0">
                <a:solidFill>
                  <a:schemeClr val="accent1">
                    <a:lumMod val="50000"/>
                  </a:schemeClr>
                </a:solidFill>
              </a:rPr>
              <a:t>(continued)</a:t>
            </a:r>
            <a:endParaRPr lang="en-US" sz="2000" b="1" dirty="0">
              <a:solidFill>
                <a:schemeClr val="accent1">
                  <a:lumMod val="50000"/>
                </a:schemeClr>
              </a:solidFill>
            </a:endParaRPr>
          </a:p>
        </p:txBody>
      </p:sp>
      <p:sp>
        <p:nvSpPr>
          <p:cNvPr id="3" name="Content Placeholder 2"/>
          <p:cNvSpPr>
            <a:spLocks noGrp="1"/>
          </p:cNvSpPr>
          <p:nvPr>
            <p:ph idx="1"/>
          </p:nvPr>
        </p:nvSpPr>
        <p:spPr>
          <a:xfrm>
            <a:off x="838200" y="1571624"/>
            <a:ext cx="10515600" cy="4867275"/>
          </a:xfrm>
        </p:spPr>
        <p:txBody>
          <a:bodyPr>
            <a:normAutofit fontScale="55000" lnSpcReduction="20000"/>
          </a:bodyPr>
          <a:lstStyle/>
          <a:p>
            <a:pPr marL="0" indent="0" algn="just">
              <a:lnSpc>
                <a:spcPct val="120000"/>
              </a:lnSpc>
              <a:spcBef>
                <a:spcPts val="0"/>
              </a:spcBef>
              <a:buNone/>
            </a:pPr>
            <a:r>
              <a:rPr lang="en-US" sz="2900" b="1" u="sng" dirty="0"/>
              <a:t>BASIS FOR INTERPRETATION: </a:t>
            </a:r>
            <a:r>
              <a:rPr lang="en-US" sz="2900" dirty="0"/>
              <a:t>The ZBA bases its interpretation on four general types of information</a:t>
            </a:r>
            <a:r>
              <a:rPr lang="en-US" sz="2900" dirty="0" smtClean="0"/>
              <a:t>.</a:t>
            </a:r>
          </a:p>
          <a:p>
            <a:pPr marL="0" indent="0" algn="just">
              <a:lnSpc>
                <a:spcPct val="120000"/>
              </a:lnSpc>
              <a:spcBef>
                <a:spcPts val="0"/>
              </a:spcBef>
              <a:buNone/>
            </a:pPr>
            <a:endParaRPr lang="en-US" sz="2900" dirty="0" smtClean="0"/>
          </a:p>
          <a:p>
            <a:pPr marL="0" indent="0" algn="just">
              <a:lnSpc>
                <a:spcPct val="120000"/>
              </a:lnSpc>
              <a:spcBef>
                <a:spcPts val="0"/>
              </a:spcBef>
              <a:buNone/>
            </a:pPr>
            <a:r>
              <a:rPr lang="en-US" sz="2900" dirty="0" smtClean="0"/>
              <a:t>The </a:t>
            </a:r>
            <a:r>
              <a:rPr lang="en-US" sz="2900" dirty="0"/>
              <a:t>first is past decisions the ZBA has made on a similar matter. The current interpretation should be similar, unless new information or new policies have been established that would lead to a different conclusion, such as those based on a new comprehensive plan or based on changes to the zoning regulations. </a:t>
            </a:r>
            <a:endParaRPr lang="en-US" sz="2900" dirty="0" smtClean="0"/>
          </a:p>
          <a:p>
            <a:pPr marL="0" indent="0" algn="just">
              <a:lnSpc>
                <a:spcPct val="120000"/>
              </a:lnSpc>
              <a:spcBef>
                <a:spcPts val="0"/>
              </a:spcBef>
              <a:buNone/>
            </a:pPr>
            <a:endParaRPr lang="en-US" sz="2900" dirty="0"/>
          </a:p>
          <a:p>
            <a:pPr marL="0" indent="0" algn="just">
              <a:lnSpc>
                <a:spcPct val="120000"/>
              </a:lnSpc>
              <a:spcBef>
                <a:spcPts val="0"/>
              </a:spcBef>
              <a:buNone/>
            </a:pPr>
            <a:r>
              <a:rPr lang="en-US" sz="2900" dirty="0" smtClean="0"/>
              <a:t> </a:t>
            </a:r>
            <a:r>
              <a:rPr lang="en-US" sz="2900" dirty="0"/>
              <a:t>The second type of information is records of a governing board's discussions when adopting  the zoning regulations. Minutes and recorded comments from meetings or hearings at which the zoning regulations were discussed by the governing board might reveal to the ZBA what was intended when the provision up for interpretation was adopted. For example, in interpreting the definition of restaurant versus nightclub, minutes of past city council meetings could have included concerns about the proliferation of nightclubs downtown. Minutes of meetings at which the comprehensive plan was considered may have captured a discussion that a separate commercial district should be created to keep establishments whose primary business is serving alcohol and providing live music and entertainment off of Main Street.</a:t>
            </a:r>
          </a:p>
          <a:p>
            <a:pPr algn="just">
              <a:lnSpc>
                <a:spcPct val="120000"/>
              </a:lnSpc>
              <a:spcBef>
                <a:spcPts val="0"/>
              </a:spcBef>
            </a:pPr>
            <a:endParaRPr lang="en-US" sz="2900" dirty="0"/>
          </a:p>
          <a:p>
            <a:pPr marL="0" indent="0" algn="just">
              <a:lnSpc>
                <a:spcPct val="120000"/>
              </a:lnSpc>
              <a:spcBef>
                <a:spcPts val="0"/>
              </a:spcBef>
              <a:buNone/>
            </a:pPr>
            <a:r>
              <a:rPr lang="en-US" sz="2900" dirty="0"/>
              <a:t>The third type of information is the ordinary meaning of the term. With no other guidance or evidence, the board of appeals might check common definitions of terms (i.e.,  restaurant; nightclub) in dictionaries or glossaries of planning terms.  </a:t>
            </a:r>
          </a:p>
          <a:p>
            <a:pPr algn="just">
              <a:lnSpc>
                <a:spcPct val="120000"/>
              </a:lnSpc>
              <a:spcBef>
                <a:spcPts val="0"/>
              </a:spcBef>
            </a:pPr>
            <a:endParaRPr lang="en-US" sz="2900" dirty="0"/>
          </a:p>
          <a:p>
            <a:pPr marL="0" indent="0" algn="just">
              <a:lnSpc>
                <a:spcPct val="120000"/>
              </a:lnSpc>
              <a:spcBef>
                <a:spcPts val="0"/>
              </a:spcBef>
              <a:buNone/>
            </a:pPr>
            <a:r>
              <a:rPr lang="en-US" sz="2900" dirty="0"/>
              <a:t>Finally, with no other guidance, a board may accept testimony and use discussions of the zoning board to arrive at a common-sense interpretation. </a:t>
            </a:r>
          </a:p>
          <a:p>
            <a:endParaRPr lang="en-US" dirty="0"/>
          </a:p>
        </p:txBody>
      </p:sp>
      <p:sp>
        <p:nvSpPr>
          <p:cNvPr id="4" name="Slide Number Placeholder 3"/>
          <p:cNvSpPr>
            <a:spLocks noGrp="1"/>
          </p:cNvSpPr>
          <p:nvPr>
            <p:ph type="sldNum" sz="quarter" idx="12"/>
          </p:nvPr>
        </p:nvSpPr>
        <p:spPr/>
        <p:txBody>
          <a:bodyPr/>
          <a:lstStyle/>
          <a:p>
            <a:fld id="{55A46DE6-96C2-4B08-8D37-6E0BDF9AAE87}" type="slidenum">
              <a:rPr lang="en-US" smtClean="0"/>
              <a:t>19</a:t>
            </a:fld>
            <a:endParaRPr lang="en-US"/>
          </a:p>
        </p:txBody>
      </p:sp>
    </p:spTree>
    <p:extLst>
      <p:ext uri="{BB962C8B-B14F-4D97-AF65-F5344CB8AC3E}">
        <p14:creationId xmlns:p14="http://schemas.microsoft.com/office/powerpoint/2010/main" val="35486308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a:gsLst>
              <a:gs pos="0">
                <a:schemeClr val="accent2">
                  <a:lumMod val="75000"/>
                </a:schemeClr>
              </a:gs>
              <a:gs pos="48000">
                <a:schemeClr val="accent1">
                  <a:lumMod val="45000"/>
                  <a:lumOff val="55000"/>
                </a:schemeClr>
              </a:gs>
              <a:gs pos="61068">
                <a:srgbClr val="A2C6E7"/>
              </a:gs>
              <a:gs pos="74000">
                <a:schemeClr val="accent1">
                  <a:lumMod val="60000"/>
                  <a:lumOff val="40000"/>
                </a:schemeClr>
              </a:gs>
              <a:gs pos="100000">
                <a:schemeClr val="accent1">
                  <a:lumMod val="30000"/>
                  <a:lumOff val="70000"/>
                </a:schemeClr>
              </a:gs>
            </a:gsLst>
            <a:lin ang="5400000" scaled="1"/>
          </a:gradFill>
        </p:spPr>
        <p:txBody>
          <a:bodyPr>
            <a:normAutofit/>
          </a:bodyPr>
          <a:lstStyle/>
          <a:p>
            <a:pPr algn="ctr"/>
            <a:r>
              <a:rPr lang="en-US" sz="8000" dirty="0" smtClean="0">
                <a:solidFill>
                  <a:schemeClr val="accent1">
                    <a:lumMod val="75000"/>
                  </a:schemeClr>
                </a:solidFill>
                <a:effectLst>
                  <a:innerShdw blurRad="63500" dist="50800" dir="18900000">
                    <a:schemeClr val="accent4">
                      <a:lumMod val="60000"/>
                      <a:lumOff val="40000"/>
                      <a:alpha val="50000"/>
                    </a:schemeClr>
                  </a:innerShdw>
                </a:effectLst>
                <a:latin typeface="Arial Rounded MT Bold" panose="020F0704030504030204" pitchFamily="34" charset="0"/>
              </a:rPr>
              <a:t>ZONING BASICS</a:t>
            </a:r>
            <a:endParaRPr lang="en-US" sz="8000" dirty="0">
              <a:solidFill>
                <a:schemeClr val="accent1">
                  <a:lumMod val="75000"/>
                </a:schemeClr>
              </a:solidFill>
              <a:effectLst>
                <a:innerShdw blurRad="63500" dist="50800" dir="18900000">
                  <a:schemeClr val="accent4">
                    <a:lumMod val="60000"/>
                    <a:lumOff val="40000"/>
                    <a:alpha val="50000"/>
                  </a:schemeClr>
                </a:innerShdw>
              </a:effectLst>
              <a:latin typeface="Arial Rounded MT Bold" panose="020F0704030504030204" pitchFamily="34" charset="0"/>
            </a:endParaRPr>
          </a:p>
        </p:txBody>
      </p:sp>
      <p:sp>
        <p:nvSpPr>
          <p:cNvPr id="3" name="Content Placeholder 2"/>
          <p:cNvSpPr>
            <a:spLocks noGrp="1"/>
          </p:cNvSpPr>
          <p:nvPr>
            <p:ph idx="1"/>
          </p:nvPr>
        </p:nvSpPr>
        <p:spPr/>
        <p:txBody>
          <a:bodyPr>
            <a:normAutofit fontScale="62500" lnSpcReduction="20000"/>
          </a:bodyPr>
          <a:lstStyle/>
          <a:p>
            <a:pPr algn="just">
              <a:lnSpc>
                <a:spcPct val="120000"/>
              </a:lnSpc>
              <a:spcBef>
                <a:spcPts val="0"/>
              </a:spcBef>
            </a:pPr>
            <a:r>
              <a:rPr lang="en-US" dirty="0" smtClean="0"/>
              <a:t>The </a:t>
            </a:r>
            <a:r>
              <a:rPr lang="en-US" dirty="0"/>
              <a:t>State of New York grants authority to municipalities to enact local laws to perform governmental functions through its Constitution and statutes. </a:t>
            </a:r>
            <a:endParaRPr lang="en-US" dirty="0" smtClean="0"/>
          </a:p>
          <a:p>
            <a:pPr algn="just">
              <a:lnSpc>
                <a:spcPct val="120000"/>
              </a:lnSpc>
              <a:spcBef>
                <a:spcPts val="0"/>
              </a:spcBef>
            </a:pPr>
            <a:endParaRPr lang="en-US" dirty="0"/>
          </a:p>
          <a:p>
            <a:pPr algn="just">
              <a:lnSpc>
                <a:spcPct val="120000"/>
              </a:lnSpc>
              <a:spcBef>
                <a:spcPts val="0"/>
              </a:spcBef>
            </a:pPr>
            <a:r>
              <a:rPr lang="en-US" dirty="0" smtClean="0"/>
              <a:t>Zoning </a:t>
            </a:r>
            <a:r>
              <a:rPr lang="en-US" dirty="0"/>
              <a:t>is a land use tool designed to help implement a municipality's comprehensive plan. </a:t>
            </a:r>
            <a:endParaRPr lang="en-US" dirty="0" smtClean="0"/>
          </a:p>
          <a:p>
            <a:pPr marL="0" indent="0" algn="just">
              <a:lnSpc>
                <a:spcPct val="120000"/>
              </a:lnSpc>
              <a:spcBef>
                <a:spcPts val="0"/>
              </a:spcBef>
              <a:buNone/>
            </a:pPr>
            <a:endParaRPr lang="en-US" dirty="0" smtClean="0"/>
          </a:p>
          <a:p>
            <a:pPr algn="just">
              <a:lnSpc>
                <a:spcPct val="120000"/>
              </a:lnSpc>
              <a:spcBef>
                <a:spcPts val="0"/>
              </a:spcBef>
            </a:pPr>
            <a:r>
              <a:rPr lang="en-US" dirty="0" smtClean="0"/>
              <a:t>Future </a:t>
            </a:r>
            <a:r>
              <a:rPr lang="en-US" dirty="0"/>
              <a:t>growth and development of the municipality is controlled by zoning, which furthers the objectives of the comprehensive plan. Zoning has three main components. </a:t>
            </a:r>
            <a:endParaRPr lang="en-US" dirty="0" smtClean="0"/>
          </a:p>
          <a:p>
            <a:pPr marL="0" indent="0" algn="just">
              <a:lnSpc>
                <a:spcPct val="120000"/>
              </a:lnSpc>
              <a:spcBef>
                <a:spcPts val="0"/>
              </a:spcBef>
              <a:buNone/>
            </a:pPr>
            <a:endParaRPr lang="en-US" dirty="0" smtClean="0"/>
          </a:p>
          <a:p>
            <a:pPr marL="1371600" lvl="1" indent="-457200" algn="just">
              <a:lnSpc>
                <a:spcPct val="120000"/>
              </a:lnSpc>
              <a:spcBef>
                <a:spcPts val="0"/>
              </a:spcBef>
              <a:buAutoNum type="arabicPeriod"/>
            </a:pPr>
            <a:r>
              <a:rPr lang="en-US" b="1" dirty="0" smtClean="0"/>
              <a:t>USE.</a:t>
            </a:r>
            <a:r>
              <a:rPr lang="en-US" dirty="0" smtClean="0"/>
              <a:t>  </a:t>
            </a:r>
            <a:r>
              <a:rPr lang="en-US" dirty="0"/>
              <a:t>Zoning regulates the uses allowed in each district. For example, districts might be divided into their simplest form as residential, commercial, light industrial, and heavy industrial with specific uses permitted in one or more districts or some combination of uses. </a:t>
            </a:r>
            <a:endParaRPr lang="en-US" dirty="0" smtClean="0"/>
          </a:p>
          <a:p>
            <a:pPr marL="1371600" lvl="1" indent="-457200" algn="just">
              <a:lnSpc>
                <a:spcPct val="120000"/>
              </a:lnSpc>
              <a:spcBef>
                <a:spcPts val="0"/>
              </a:spcBef>
              <a:buAutoNum type="arabicPeriod"/>
            </a:pPr>
            <a:r>
              <a:rPr lang="en-US" b="1" dirty="0" smtClean="0"/>
              <a:t>DENSITY.   </a:t>
            </a:r>
            <a:r>
              <a:rPr lang="en-US" dirty="0"/>
              <a:t>Zoning regulates how intensely uses may be developed by setting minimum and/or maximum lot sizes, and restrictions on the number of residential, office, or other units allowed in buildings within zoning districts. </a:t>
            </a:r>
            <a:endParaRPr lang="en-US" dirty="0" smtClean="0"/>
          </a:p>
          <a:p>
            <a:pPr marL="1371600" lvl="1" indent="-457200" algn="just">
              <a:lnSpc>
                <a:spcPct val="120000"/>
              </a:lnSpc>
              <a:spcBef>
                <a:spcPts val="0"/>
              </a:spcBef>
              <a:buNone/>
            </a:pPr>
            <a:r>
              <a:rPr lang="en-US" b="1" dirty="0" smtClean="0">
                <a:effectLst>
                  <a:innerShdw blurRad="63500" dist="50800" dir="18900000">
                    <a:prstClr val="black">
                      <a:alpha val="50000"/>
                    </a:prstClr>
                  </a:innerShdw>
                </a:effectLst>
              </a:rPr>
              <a:t>3.</a:t>
            </a:r>
            <a:r>
              <a:rPr lang="en-US" dirty="0" smtClean="0"/>
              <a:t>	</a:t>
            </a:r>
            <a:r>
              <a:rPr lang="en-US" b="1" dirty="0" smtClean="0"/>
              <a:t>SITING.</a:t>
            </a:r>
            <a:r>
              <a:rPr lang="en-US" dirty="0" smtClean="0"/>
              <a:t>  Zoning </a:t>
            </a:r>
            <a:r>
              <a:rPr lang="en-US" dirty="0"/>
              <a:t>regulates where on a parcel primary and accessory structures can be built through setbacks, height limitations and limitations on building in certain areas, such as in floodplains or on steep slopes. </a:t>
            </a:r>
          </a:p>
        </p:txBody>
      </p:sp>
      <p:sp>
        <p:nvSpPr>
          <p:cNvPr id="4" name="Slide Number Placeholder 3"/>
          <p:cNvSpPr>
            <a:spLocks noGrp="1"/>
          </p:cNvSpPr>
          <p:nvPr>
            <p:ph type="sldNum" sz="quarter" idx="12"/>
          </p:nvPr>
        </p:nvSpPr>
        <p:spPr/>
        <p:txBody>
          <a:bodyPr/>
          <a:lstStyle/>
          <a:p>
            <a:fld id="{55A46DE6-96C2-4B08-8D37-6E0BDF9AAE87}" type="slidenum">
              <a:rPr lang="en-US" smtClean="0"/>
              <a:t>2</a:t>
            </a:fld>
            <a:endParaRPr lang="en-US"/>
          </a:p>
        </p:txBody>
      </p:sp>
    </p:spTree>
    <p:extLst>
      <p:ext uri="{BB962C8B-B14F-4D97-AF65-F5344CB8AC3E}">
        <p14:creationId xmlns:p14="http://schemas.microsoft.com/office/powerpoint/2010/main" val="11681526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73150"/>
          </a:xfrm>
          <a:gradFill>
            <a:gsLst>
              <a:gs pos="23000">
                <a:schemeClr val="accent1">
                  <a:lumMod val="67000"/>
                  <a:alpha val="64000"/>
                </a:schemeClr>
              </a:gs>
              <a:gs pos="61000">
                <a:schemeClr val="accent1">
                  <a:lumMod val="97000"/>
                  <a:lumOff val="3000"/>
                  <a:alpha val="56000"/>
                </a:schemeClr>
              </a:gs>
              <a:gs pos="75000">
                <a:schemeClr val="accent1">
                  <a:lumMod val="60000"/>
                  <a:lumOff val="40000"/>
                </a:schemeClr>
              </a:gs>
            </a:gsLst>
            <a:lin ang="16200000" scaled="1"/>
          </a:gradFill>
        </p:spPr>
        <p:txBody>
          <a:bodyPr/>
          <a:lstStyle/>
          <a:p>
            <a:pPr algn="ctr"/>
            <a:r>
              <a:rPr lang="en-US" b="1" dirty="0">
                <a:solidFill>
                  <a:schemeClr val="accent1">
                    <a:lumMod val="50000"/>
                  </a:schemeClr>
                </a:solidFill>
                <a:effectLst>
                  <a:outerShdw blurRad="38100" dist="38100" dir="2700000" algn="tl">
                    <a:srgbClr val="000000">
                      <a:alpha val="43137"/>
                    </a:srgbClr>
                  </a:outerShdw>
                </a:effectLst>
              </a:rPr>
              <a:t>REQUEST FOR AN AREA VARIANCE </a:t>
            </a:r>
          </a:p>
        </p:txBody>
      </p:sp>
      <p:sp>
        <p:nvSpPr>
          <p:cNvPr id="3" name="Content Placeholder 2"/>
          <p:cNvSpPr>
            <a:spLocks noGrp="1"/>
          </p:cNvSpPr>
          <p:nvPr>
            <p:ph idx="1"/>
          </p:nvPr>
        </p:nvSpPr>
        <p:spPr>
          <a:xfrm>
            <a:off x="838200" y="1543050"/>
            <a:ext cx="10515600" cy="5019675"/>
          </a:xfrm>
        </p:spPr>
        <p:txBody>
          <a:bodyPr>
            <a:noAutofit/>
          </a:bodyPr>
          <a:lstStyle/>
          <a:p>
            <a:pPr marL="0" indent="0" algn="just">
              <a:lnSpc>
                <a:spcPct val="100000"/>
              </a:lnSpc>
              <a:spcBef>
                <a:spcPts val="0"/>
              </a:spcBef>
              <a:buNone/>
            </a:pPr>
            <a:r>
              <a:rPr lang="en-US" sz="2000" dirty="0" smtClean="0"/>
              <a:t>The </a:t>
            </a:r>
            <a:r>
              <a:rPr lang="en-US" sz="2000" dirty="0"/>
              <a:t>other type of appellate jurisdiction is the granting of variances. A variance can be granted only by </a:t>
            </a:r>
            <a:r>
              <a:rPr lang="en-US" sz="2000" dirty="0" smtClean="0"/>
              <a:t>the zoning </a:t>
            </a:r>
            <a:r>
              <a:rPr lang="en-US" sz="2000" dirty="0"/>
              <a:t>board of appeals in response to successful arguments by an applicant that the zoning regulations </a:t>
            </a:r>
            <a:r>
              <a:rPr lang="en-US" sz="2000" dirty="0" smtClean="0"/>
              <a:t>should not </a:t>
            </a:r>
            <a:r>
              <a:rPr lang="en-US" sz="2000" dirty="0"/>
              <a:t>be strictly applied to a particular property. Variances are granted to the property not the property owner, </a:t>
            </a:r>
            <a:r>
              <a:rPr lang="en-US" sz="2000" dirty="0" smtClean="0"/>
              <a:t> thus </a:t>
            </a:r>
            <a:r>
              <a:rPr lang="en-US" sz="2000" dirty="0"/>
              <a:t>they are said to “run with the land</a:t>
            </a:r>
            <a:r>
              <a:rPr lang="en-US" sz="2000" dirty="0" smtClean="0"/>
              <a:t>.”</a:t>
            </a:r>
          </a:p>
          <a:p>
            <a:pPr marL="0" indent="0" algn="just">
              <a:lnSpc>
                <a:spcPct val="100000"/>
              </a:lnSpc>
              <a:spcBef>
                <a:spcPts val="0"/>
              </a:spcBef>
              <a:buNone/>
            </a:pPr>
            <a:endParaRPr lang="en-US" sz="2000" dirty="0" smtClean="0"/>
          </a:p>
          <a:p>
            <a:pPr marL="0" indent="0" algn="just">
              <a:lnSpc>
                <a:spcPct val="100000"/>
              </a:lnSpc>
              <a:spcBef>
                <a:spcPts val="0"/>
              </a:spcBef>
              <a:buNone/>
            </a:pPr>
            <a:r>
              <a:rPr lang="en-US" sz="2000" dirty="0" smtClean="0"/>
              <a:t>There </a:t>
            </a:r>
            <a:r>
              <a:rPr lang="en-US" sz="2000" dirty="0"/>
              <a:t>are two types of variances. We’ll begin with area variances, which are requested by applicants wishing to use their property in a manner that does not comply with the dimensional or physical requirements of the zoning regulations. </a:t>
            </a:r>
            <a:endParaRPr lang="en-US" sz="2000" dirty="0" smtClean="0"/>
          </a:p>
          <a:p>
            <a:pPr marL="0" indent="0" algn="just">
              <a:lnSpc>
                <a:spcPct val="100000"/>
              </a:lnSpc>
              <a:spcBef>
                <a:spcPts val="0"/>
              </a:spcBef>
              <a:buNone/>
            </a:pPr>
            <a:endParaRPr lang="en-US" sz="2000" dirty="0" smtClean="0"/>
          </a:p>
          <a:p>
            <a:pPr marL="0" indent="0" algn="just">
              <a:lnSpc>
                <a:spcPct val="100000"/>
              </a:lnSpc>
              <a:spcBef>
                <a:spcPts val="0"/>
              </a:spcBef>
              <a:buNone/>
            </a:pPr>
            <a:r>
              <a:rPr lang="en-US" sz="2000" dirty="0" smtClean="0"/>
              <a:t>Zoning </a:t>
            </a:r>
            <a:r>
              <a:rPr lang="en-US" sz="2000" dirty="0"/>
              <a:t>restrictions from which area variances are often requested include</a:t>
            </a:r>
            <a:r>
              <a:rPr lang="en-US" sz="2000" dirty="0" smtClean="0"/>
              <a:t>:</a:t>
            </a:r>
          </a:p>
          <a:p>
            <a:pPr marL="1371600" indent="-457200" algn="just">
              <a:lnSpc>
                <a:spcPct val="100000"/>
              </a:lnSpc>
              <a:spcBef>
                <a:spcPts val="0"/>
              </a:spcBef>
              <a:buNone/>
            </a:pPr>
            <a:r>
              <a:rPr lang="en-US" sz="2000" dirty="0" smtClean="0"/>
              <a:t>•	 </a:t>
            </a:r>
            <a:r>
              <a:rPr lang="en-US" sz="2000" dirty="0"/>
              <a:t>setback </a:t>
            </a:r>
            <a:r>
              <a:rPr lang="en-US" sz="2000" dirty="0" smtClean="0"/>
              <a:t>requirements;</a:t>
            </a:r>
          </a:p>
          <a:p>
            <a:pPr marL="1371600" indent="-457200" algn="just">
              <a:lnSpc>
                <a:spcPct val="100000"/>
              </a:lnSpc>
              <a:spcBef>
                <a:spcPts val="0"/>
              </a:spcBef>
              <a:buNone/>
            </a:pPr>
            <a:r>
              <a:rPr lang="en-US" sz="2000" dirty="0" smtClean="0"/>
              <a:t>• 	height restrictions;</a:t>
            </a:r>
          </a:p>
          <a:p>
            <a:pPr marL="1371600" indent="-457200" algn="just">
              <a:lnSpc>
                <a:spcPct val="100000"/>
              </a:lnSpc>
              <a:spcBef>
                <a:spcPts val="0"/>
              </a:spcBef>
              <a:buNone/>
            </a:pPr>
            <a:r>
              <a:rPr lang="en-US" sz="2000" dirty="0" smtClean="0"/>
              <a:t>• 	lot </a:t>
            </a:r>
            <a:r>
              <a:rPr lang="en-US" sz="2000" dirty="0"/>
              <a:t>coverage </a:t>
            </a:r>
            <a:r>
              <a:rPr lang="en-US" sz="2000" dirty="0" smtClean="0"/>
              <a:t>maximums; and </a:t>
            </a:r>
          </a:p>
          <a:p>
            <a:pPr marL="1371600" indent="-457200" algn="just">
              <a:lnSpc>
                <a:spcPct val="100000"/>
              </a:lnSpc>
              <a:spcBef>
                <a:spcPts val="0"/>
              </a:spcBef>
              <a:buNone/>
            </a:pPr>
            <a:r>
              <a:rPr lang="en-US" sz="2000" dirty="0" smtClean="0"/>
              <a:t>• 	frontage requirements. </a:t>
            </a:r>
          </a:p>
        </p:txBody>
      </p:sp>
      <p:sp>
        <p:nvSpPr>
          <p:cNvPr id="4" name="Slide Number Placeholder 3"/>
          <p:cNvSpPr>
            <a:spLocks noGrp="1"/>
          </p:cNvSpPr>
          <p:nvPr>
            <p:ph type="sldNum" sz="quarter" idx="12"/>
          </p:nvPr>
        </p:nvSpPr>
        <p:spPr/>
        <p:txBody>
          <a:bodyPr/>
          <a:lstStyle/>
          <a:p>
            <a:fld id="{55A46DE6-96C2-4B08-8D37-6E0BDF9AAE87}" type="slidenum">
              <a:rPr lang="en-US" smtClean="0"/>
              <a:t>20</a:t>
            </a:fld>
            <a:endParaRPr lang="en-US"/>
          </a:p>
        </p:txBody>
      </p:sp>
    </p:spTree>
    <p:extLst>
      <p:ext uri="{BB962C8B-B14F-4D97-AF65-F5344CB8AC3E}">
        <p14:creationId xmlns:p14="http://schemas.microsoft.com/office/powerpoint/2010/main" val="24472670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63625"/>
          </a:xfrm>
          <a:solidFill>
            <a:schemeClr val="accent4">
              <a:lumMod val="40000"/>
              <a:lumOff val="60000"/>
            </a:schemeClr>
          </a:solidFill>
          <a:effectLst>
            <a:glow rad="228600">
              <a:schemeClr val="accent4">
                <a:satMod val="175000"/>
                <a:alpha val="40000"/>
              </a:schemeClr>
            </a:glow>
          </a:effectLst>
        </p:spPr>
        <p:txBody>
          <a:bodyPr>
            <a:normAutofit/>
          </a:bodyPr>
          <a:lstStyle/>
          <a:p>
            <a:pPr algn="ctr"/>
            <a:r>
              <a:rPr lang="en-US" sz="6000" b="1" dirty="0" smtClean="0">
                <a:solidFill>
                  <a:schemeClr val="accent1">
                    <a:lumMod val="50000"/>
                  </a:schemeClr>
                </a:solidFill>
              </a:rPr>
              <a:t>AREA </a:t>
            </a:r>
            <a:r>
              <a:rPr lang="en-US" sz="6000" b="1" dirty="0">
                <a:solidFill>
                  <a:schemeClr val="accent1">
                    <a:lumMod val="50000"/>
                  </a:schemeClr>
                </a:solidFill>
              </a:rPr>
              <a:t>VARIANCE CONSIDERATIONS</a:t>
            </a:r>
          </a:p>
        </p:txBody>
      </p:sp>
      <p:sp>
        <p:nvSpPr>
          <p:cNvPr id="3" name="Content Placeholder 2"/>
          <p:cNvSpPr>
            <a:spLocks noGrp="1"/>
          </p:cNvSpPr>
          <p:nvPr>
            <p:ph idx="1"/>
          </p:nvPr>
        </p:nvSpPr>
        <p:spPr>
          <a:xfrm>
            <a:off x="838200" y="1581150"/>
            <a:ext cx="10515600" cy="4576763"/>
          </a:xfrm>
        </p:spPr>
        <p:txBody>
          <a:bodyPr>
            <a:normAutofit fontScale="25000" lnSpcReduction="20000"/>
          </a:bodyPr>
          <a:lstStyle/>
          <a:p>
            <a:pPr marL="0" indent="0" algn="just">
              <a:lnSpc>
                <a:spcPct val="120000"/>
              </a:lnSpc>
              <a:spcBef>
                <a:spcPts val="0"/>
              </a:spcBef>
              <a:buNone/>
            </a:pPr>
            <a:r>
              <a:rPr lang="en-US" sz="6000" dirty="0"/>
              <a:t>The statutes contain five items which must be considered by the ZBA when deciding whether </a:t>
            </a:r>
            <a:r>
              <a:rPr lang="en-US" sz="6000" dirty="0" smtClean="0"/>
              <a:t>to grant </a:t>
            </a:r>
            <a:r>
              <a:rPr lang="en-US" sz="6000" dirty="0"/>
              <a:t>an area variance. These </a:t>
            </a:r>
            <a:r>
              <a:rPr lang="en-US" sz="6000" dirty="0" smtClean="0"/>
              <a:t>five (5) </a:t>
            </a:r>
            <a:r>
              <a:rPr lang="en-US" sz="6000" dirty="0"/>
              <a:t>considerations are used to balance the benefit to </a:t>
            </a:r>
            <a:r>
              <a:rPr lang="en-US" sz="6000" dirty="0" smtClean="0"/>
              <a:t>the applicant </a:t>
            </a:r>
            <a:r>
              <a:rPr lang="en-US" sz="6000" dirty="0"/>
              <a:t>of receiving the variance against the burden to the health, safety, and welfare of </a:t>
            </a:r>
            <a:r>
              <a:rPr lang="en-US" sz="6000" dirty="0" smtClean="0"/>
              <a:t>the community </a:t>
            </a:r>
            <a:r>
              <a:rPr lang="en-US" sz="6000" dirty="0"/>
              <a:t>if the variance is granted</a:t>
            </a:r>
            <a:r>
              <a:rPr lang="en-US" sz="6000" dirty="0" smtClean="0"/>
              <a:t>.</a:t>
            </a:r>
          </a:p>
          <a:p>
            <a:pPr marL="0" indent="0" algn="just">
              <a:lnSpc>
                <a:spcPct val="120000"/>
              </a:lnSpc>
              <a:spcBef>
                <a:spcPts val="0"/>
              </a:spcBef>
              <a:buNone/>
            </a:pPr>
            <a:endParaRPr lang="en-US" sz="6000" dirty="0"/>
          </a:p>
          <a:p>
            <a:pPr marL="0" indent="0" algn="just">
              <a:lnSpc>
                <a:spcPct val="120000"/>
              </a:lnSpc>
              <a:spcBef>
                <a:spcPts val="0"/>
              </a:spcBef>
              <a:buNone/>
            </a:pPr>
            <a:r>
              <a:rPr lang="en-US" sz="6000" dirty="0"/>
              <a:t>Area variance standards are applied to the physical characteristics of the property, not the use</a:t>
            </a:r>
            <a:r>
              <a:rPr lang="en-US" sz="6000" dirty="0" smtClean="0"/>
              <a:t>. Applicants </a:t>
            </a:r>
            <a:r>
              <a:rPr lang="en-US" sz="6000" dirty="0"/>
              <a:t>do not have to “pass” the five </a:t>
            </a:r>
            <a:r>
              <a:rPr lang="en-US" sz="6000" dirty="0" smtClean="0"/>
              <a:t>(5) factors </a:t>
            </a:r>
            <a:r>
              <a:rPr lang="en-US" sz="6000" dirty="0"/>
              <a:t>of the area variance balancing test, but </a:t>
            </a:r>
            <a:r>
              <a:rPr lang="en-US" sz="6000" dirty="0" smtClean="0"/>
              <a:t>each factor </a:t>
            </a:r>
            <a:r>
              <a:rPr lang="en-US" sz="6000" dirty="0"/>
              <a:t>should be carefully considered by the zoning board of appeals</a:t>
            </a:r>
            <a:r>
              <a:rPr lang="en-US" sz="6000" dirty="0" smtClean="0"/>
              <a:t>.</a:t>
            </a:r>
          </a:p>
          <a:p>
            <a:pPr marL="0" indent="0" algn="just">
              <a:lnSpc>
                <a:spcPct val="120000"/>
              </a:lnSpc>
              <a:spcBef>
                <a:spcPts val="0"/>
              </a:spcBef>
              <a:buNone/>
            </a:pPr>
            <a:endParaRPr lang="en-US" sz="6000" dirty="0"/>
          </a:p>
          <a:p>
            <a:pPr marL="0" indent="0" algn="just">
              <a:lnSpc>
                <a:spcPct val="120000"/>
              </a:lnSpc>
              <a:spcBef>
                <a:spcPts val="0"/>
              </a:spcBef>
              <a:buNone/>
            </a:pPr>
            <a:r>
              <a:rPr lang="en-US" sz="6000" dirty="0"/>
              <a:t>The five factors include:</a:t>
            </a:r>
          </a:p>
          <a:p>
            <a:pPr marL="914400" indent="-457200" algn="just">
              <a:lnSpc>
                <a:spcPct val="120000"/>
              </a:lnSpc>
              <a:spcBef>
                <a:spcPts val="0"/>
              </a:spcBef>
              <a:buNone/>
            </a:pPr>
            <a:r>
              <a:rPr lang="en-US" sz="6000" dirty="0"/>
              <a:t>1) </a:t>
            </a:r>
            <a:r>
              <a:rPr lang="en-US" sz="6000" dirty="0" smtClean="0"/>
              <a:t>	effect </a:t>
            </a:r>
            <a:r>
              <a:rPr lang="en-US" sz="6000" dirty="0"/>
              <a:t>on neighborhood character</a:t>
            </a:r>
          </a:p>
          <a:p>
            <a:pPr marL="914400" indent="-457200" algn="just">
              <a:lnSpc>
                <a:spcPct val="120000"/>
              </a:lnSpc>
              <a:spcBef>
                <a:spcPts val="0"/>
              </a:spcBef>
              <a:buNone/>
            </a:pPr>
            <a:r>
              <a:rPr lang="en-US" sz="6000" dirty="0"/>
              <a:t>2</a:t>
            </a:r>
            <a:r>
              <a:rPr lang="en-US" sz="6000" dirty="0" smtClean="0"/>
              <a:t>)	 </a:t>
            </a:r>
            <a:r>
              <a:rPr lang="en-US" sz="6000" dirty="0"/>
              <a:t>whether there is an alternative solution that wouldn’t require a variance</a:t>
            </a:r>
          </a:p>
          <a:p>
            <a:pPr marL="914400" indent="-457200" algn="just">
              <a:lnSpc>
                <a:spcPct val="120000"/>
              </a:lnSpc>
              <a:spcBef>
                <a:spcPts val="0"/>
              </a:spcBef>
              <a:buNone/>
            </a:pPr>
            <a:r>
              <a:rPr lang="en-US" sz="6000" dirty="0"/>
              <a:t>3</a:t>
            </a:r>
            <a:r>
              <a:rPr lang="en-US" sz="6000" dirty="0" smtClean="0"/>
              <a:t>)	 </a:t>
            </a:r>
            <a:r>
              <a:rPr lang="en-US" sz="6000" dirty="0"/>
              <a:t>how substantial the request is</a:t>
            </a:r>
          </a:p>
          <a:p>
            <a:pPr marL="914400" indent="-457200" algn="just">
              <a:lnSpc>
                <a:spcPct val="120000"/>
              </a:lnSpc>
              <a:spcBef>
                <a:spcPts val="0"/>
              </a:spcBef>
              <a:buNone/>
            </a:pPr>
            <a:r>
              <a:rPr lang="en-US" sz="6000" dirty="0"/>
              <a:t>4</a:t>
            </a:r>
            <a:r>
              <a:rPr lang="en-US" sz="6000" dirty="0" smtClean="0"/>
              <a:t>)	 </a:t>
            </a:r>
            <a:r>
              <a:rPr lang="en-US" sz="6000" dirty="0"/>
              <a:t>what the effect granting the variance may have on the environment.</a:t>
            </a:r>
          </a:p>
          <a:p>
            <a:pPr marL="914400" indent="-457200" algn="just">
              <a:lnSpc>
                <a:spcPct val="120000"/>
              </a:lnSpc>
              <a:spcBef>
                <a:spcPts val="0"/>
              </a:spcBef>
              <a:buNone/>
            </a:pPr>
            <a:r>
              <a:rPr lang="en-US" sz="6000" dirty="0"/>
              <a:t>5) </a:t>
            </a:r>
            <a:r>
              <a:rPr lang="en-US" sz="6000" dirty="0" smtClean="0"/>
              <a:t>	whether </a:t>
            </a:r>
            <a:r>
              <a:rPr lang="en-US" sz="6000" dirty="0"/>
              <a:t>the difficulty necessitating the area variance is </a:t>
            </a:r>
            <a:r>
              <a:rPr lang="en-US" sz="6000" dirty="0" smtClean="0"/>
              <a:t>self-created</a:t>
            </a:r>
          </a:p>
          <a:p>
            <a:pPr marL="0" indent="0" algn="just">
              <a:lnSpc>
                <a:spcPct val="120000"/>
              </a:lnSpc>
              <a:spcBef>
                <a:spcPts val="0"/>
              </a:spcBef>
              <a:buNone/>
            </a:pPr>
            <a:endParaRPr lang="en-US" sz="6000" dirty="0"/>
          </a:p>
          <a:p>
            <a:pPr marL="0" indent="0" algn="just">
              <a:lnSpc>
                <a:spcPct val="120000"/>
              </a:lnSpc>
              <a:spcBef>
                <a:spcPts val="0"/>
              </a:spcBef>
              <a:buNone/>
            </a:pPr>
            <a:r>
              <a:rPr lang="en-US" sz="6000" dirty="0"/>
              <a:t>Even though the area variance test is not as stringent as the use variance test, it should </a:t>
            </a:r>
            <a:r>
              <a:rPr lang="en-US" sz="6000" dirty="0" smtClean="0"/>
              <a:t>not be </a:t>
            </a:r>
            <a:r>
              <a:rPr lang="en-US" sz="6000" dirty="0"/>
              <a:t>treated lightly. Upholding the integrity of the zoning regulations is in the hands of </a:t>
            </a:r>
            <a:r>
              <a:rPr lang="en-US" sz="6000" dirty="0" smtClean="0"/>
              <a:t>the members </a:t>
            </a:r>
            <a:r>
              <a:rPr lang="en-US" sz="6000" dirty="0"/>
              <a:t>of the zoning board of appeals. If area variances are granted too frequently, </a:t>
            </a:r>
            <a:r>
              <a:rPr lang="en-US" sz="6000" dirty="0" smtClean="0"/>
              <a:t>the effects </a:t>
            </a:r>
            <a:r>
              <a:rPr lang="en-US" sz="6000" dirty="0"/>
              <a:t>could undermine the intent and protections afforded by zoning. It may also be a sign </a:t>
            </a:r>
            <a:r>
              <a:rPr lang="en-US" sz="6000" dirty="0" smtClean="0"/>
              <a:t>that the </a:t>
            </a:r>
            <a:r>
              <a:rPr lang="en-US" sz="6000" dirty="0"/>
              <a:t>governing board needs to update their zoning regulations.</a:t>
            </a:r>
          </a:p>
          <a:p>
            <a:pPr marL="0" indent="0">
              <a:buNone/>
            </a:pPr>
            <a:endParaRPr lang="en-US" dirty="0"/>
          </a:p>
        </p:txBody>
      </p:sp>
      <p:sp>
        <p:nvSpPr>
          <p:cNvPr id="4" name="Slide Number Placeholder 3"/>
          <p:cNvSpPr>
            <a:spLocks noGrp="1"/>
          </p:cNvSpPr>
          <p:nvPr>
            <p:ph type="sldNum" sz="quarter" idx="12"/>
          </p:nvPr>
        </p:nvSpPr>
        <p:spPr/>
        <p:txBody>
          <a:bodyPr/>
          <a:lstStyle/>
          <a:p>
            <a:fld id="{55A46DE6-96C2-4B08-8D37-6E0BDF9AAE87}" type="slidenum">
              <a:rPr lang="en-US" smtClean="0"/>
              <a:t>21</a:t>
            </a:fld>
            <a:endParaRPr lang="en-US"/>
          </a:p>
        </p:txBody>
      </p:sp>
    </p:spTree>
    <p:extLst>
      <p:ext uri="{BB962C8B-B14F-4D97-AF65-F5344CB8AC3E}">
        <p14:creationId xmlns:p14="http://schemas.microsoft.com/office/powerpoint/2010/main" val="20491646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normAutofit/>
          </a:bodyPr>
          <a:lstStyle/>
          <a:p>
            <a:pPr algn="ctr"/>
            <a:r>
              <a:rPr lang="en-US" sz="5400" b="1" dirty="0">
                <a:solidFill>
                  <a:schemeClr val="accent1">
                    <a:lumMod val="50000"/>
                  </a:schemeClr>
                </a:solidFill>
              </a:rPr>
              <a:t>AREA VARIANCE </a:t>
            </a:r>
            <a:r>
              <a:rPr lang="en-US" sz="5400" b="1" dirty="0" smtClean="0">
                <a:solidFill>
                  <a:schemeClr val="accent1">
                    <a:lumMod val="50000"/>
                  </a:schemeClr>
                </a:solidFill>
              </a:rPr>
              <a:t>CONSIDERATION </a:t>
            </a:r>
            <a:r>
              <a:rPr lang="en-US" sz="5400" b="1" dirty="0">
                <a:solidFill>
                  <a:schemeClr val="accent1">
                    <a:lumMod val="50000"/>
                  </a:schemeClr>
                </a:solidFill>
              </a:rPr>
              <a:t>#</a:t>
            </a:r>
            <a:r>
              <a:rPr lang="en-US" sz="5400" b="1" dirty="0" smtClean="0">
                <a:solidFill>
                  <a:schemeClr val="accent1">
                    <a:lumMod val="50000"/>
                  </a:schemeClr>
                </a:solidFill>
              </a:rPr>
              <a:t>1</a:t>
            </a:r>
            <a:endParaRPr lang="en-US" sz="5400" b="1" dirty="0">
              <a:solidFill>
                <a:schemeClr val="accent1">
                  <a:lumMod val="50000"/>
                </a:schemeClr>
              </a:solidFill>
            </a:endParaRPr>
          </a:p>
        </p:txBody>
      </p:sp>
      <p:sp>
        <p:nvSpPr>
          <p:cNvPr id="3" name="Content Placeholder 2"/>
          <p:cNvSpPr>
            <a:spLocks noGrp="1"/>
          </p:cNvSpPr>
          <p:nvPr>
            <p:ph idx="1"/>
          </p:nvPr>
        </p:nvSpPr>
        <p:spPr/>
        <p:txBody>
          <a:bodyPr>
            <a:normAutofit fontScale="77500" lnSpcReduction="20000"/>
          </a:bodyPr>
          <a:lstStyle/>
          <a:p>
            <a:pPr marL="0" indent="0" algn="just">
              <a:lnSpc>
                <a:spcPct val="120000"/>
              </a:lnSpc>
              <a:spcBef>
                <a:spcPts val="0"/>
              </a:spcBef>
              <a:buNone/>
            </a:pPr>
            <a:r>
              <a:rPr lang="en-US" dirty="0" smtClean="0"/>
              <a:t>In </a:t>
            </a:r>
            <a:r>
              <a:rPr lang="en-US" dirty="0"/>
              <a:t>the area variance test, the impact the requested variance could have on the character </a:t>
            </a:r>
            <a:r>
              <a:rPr lang="en-US" dirty="0" smtClean="0"/>
              <a:t>of the </a:t>
            </a:r>
            <a:r>
              <a:rPr lang="en-US" dirty="0"/>
              <a:t>surrounding neighborhood is the first consideration the zoning board of appeals </a:t>
            </a:r>
            <a:r>
              <a:rPr lang="en-US" dirty="0" smtClean="0"/>
              <a:t>must undertake.</a:t>
            </a:r>
          </a:p>
          <a:p>
            <a:pPr marL="0" indent="0" algn="just">
              <a:lnSpc>
                <a:spcPct val="120000"/>
              </a:lnSpc>
              <a:spcBef>
                <a:spcPts val="0"/>
              </a:spcBef>
              <a:buNone/>
            </a:pPr>
            <a:endParaRPr lang="en-US" dirty="0"/>
          </a:p>
          <a:p>
            <a:pPr marL="0" indent="0" algn="just">
              <a:lnSpc>
                <a:spcPct val="120000"/>
              </a:lnSpc>
              <a:spcBef>
                <a:spcPts val="0"/>
              </a:spcBef>
              <a:buNone/>
            </a:pPr>
            <a:r>
              <a:rPr lang="en-US" dirty="0"/>
              <a:t>For example, will granting an area variance to construct a </a:t>
            </a:r>
            <a:r>
              <a:rPr lang="en-US" dirty="0" smtClean="0"/>
              <a:t>taller building block </a:t>
            </a:r>
            <a:r>
              <a:rPr lang="en-US" dirty="0"/>
              <a:t>sunlight from </a:t>
            </a:r>
            <a:r>
              <a:rPr lang="en-US" dirty="0" smtClean="0"/>
              <a:t>a neighbor’s </a:t>
            </a:r>
            <a:r>
              <a:rPr lang="en-US" dirty="0"/>
              <a:t>yard or a view of an important building or natural feature? Or will granting an </a:t>
            </a:r>
            <a:r>
              <a:rPr lang="en-US" dirty="0" smtClean="0"/>
              <a:t>area </a:t>
            </a:r>
            <a:r>
              <a:rPr lang="en-US" dirty="0"/>
              <a:t>variance for a reduction in required off-street parking result in many more cars on </a:t>
            </a:r>
            <a:r>
              <a:rPr lang="en-US" dirty="0" smtClean="0"/>
              <a:t>the street </a:t>
            </a:r>
            <a:r>
              <a:rPr lang="en-US" dirty="0"/>
              <a:t>and a shortage of on-street parking for neighboring businesses</a:t>
            </a:r>
            <a:r>
              <a:rPr lang="en-US" dirty="0" smtClean="0"/>
              <a:t>?</a:t>
            </a:r>
          </a:p>
          <a:p>
            <a:pPr marL="0" indent="0" algn="just">
              <a:lnSpc>
                <a:spcPct val="120000"/>
              </a:lnSpc>
              <a:spcBef>
                <a:spcPts val="0"/>
              </a:spcBef>
              <a:buNone/>
            </a:pPr>
            <a:endParaRPr lang="en-US" dirty="0"/>
          </a:p>
          <a:p>
            <a:pPr marL="0" indent="0" algn="just">
              <a:lnSpc>
                <a:spcPct val="120000"/>
              </a:lnSpc>
              <a:spcBef>
                <a:spcPts val="0"/>
              </a:spcBef>
              <a:buNone/>
            </a:pPr>
            <a:r>
              <a:rPr lang="en-US" dirty="0"/>
              <a:t>Will the forgiving of a few feet of setback even be noticeable, or will it disrupt the building line </a:t>
            </a:r>
            <a:r>
              <a:rPr lang="en-US" dirty="0" smtClean="0"/>
              <a:t>of a </a:t>
            </a:r>
            <a:r>
              <a:rPr lang="en-US" dirty="0"/>
              <a:t>residential neighborhood or result in the uncomfortable shortening of distances to </a:t>
            </a:r>
            <a:r>
              <a:rPr lang="en-US" dirty="0" smtClean="0"/>
              <a:t>structures on </a:t>
            </a:r>
            <a:r>
              <a:rPr lang="en-US" dirty="0"/>
              <a:t>a neighbor’s property? </a:t>
            </a:r>
          </a:p>
        </p:txBody>
      </p:sp>
      <p:sp>
        <p:nvSpPr>
          <p:cNvPr id="4" name="Slide Number Placeholder 3"/>
          <p:cNvSpPr>
            <a:spLocks noGrp="1"/>
          </p:cNvSpPr>
          <p:nvPr>
            <p:ph type="sldNum" sz="quarter" idx="12"/>
          </p:nvPr>
        </p:nvSpPr>
        <p:spPr/>
        <p:txBody>
          <a:bodyPr/>
          <a:lstStyle/>
          <a:p>
            <a:fld id="{55A46DE6-96C2-4B08-8D37-6E0BDF9AAE87}" type="slidenum">
              <a:rPr lang="en-US" smtClean="0"/>
              <a:t>22</a:t>
            </a:fld>
            <a:endParaRPr lang="en-US"/>
          </a:p>
        </p:txBody>
      </p:sp>
    </p:spTree>
    <p:extLst>
      <p:ext uri="{BB962C8B-B14F-4D97-AF65-F5344CB8AC3E}">
        <p14:creationId xmlns:p14="http://schemas.microsoft.com/office/powerpoint/2010/main" val="30553218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solidFill>
            <a:schemeClr val="accent4">
              <a:lumMod val="40000"/>
              <a:lumOff val="60000"/>
            </a:schemeClr>
          </a:solidFill>
        </p:spPr>
        <p:txBody>
          <a:bodyPr>
            <a:normAutofit/>
          </a:bodyPr>
          <a:lstStyle/>
          <a:p>
            <a:pPr algn="ctr"/>
            <a:r>
              <a:rPr lang="en-US" sz="5400" b="1" dirty="0">
                <a:solidFill>
                  <a:schemeClr val="accent1">
                    <a:lumMod val="50000"/>
                  </a:schemeClr>
                </a:solidFill>
              </a:rPr>
              <a:t>AREA VARIANCE </a:t>
            </a:r>
            <a:r>
              <a:rPr lang="en-US" sz="5400" b="1" dirty="0" smtClean="0">
                <a:solidFill>
                  <a:schemeClr val="accent1">
                    <a:lumMod val="50000"/>
                  </a:schemeClr>
                </a:solidFill>
              </a:rPr>
              <a:t>CONSIDERATION </a:t>
            </a:r>
            <a:r>
              <a:rPr lang="en-US" sz="5400" b="1" dirty="0">
                <a:solidFill>
                  <a:schemeClr val="accent1">
                    <a:lumMod val="50000"/>
                  </a:schemeClr>
                </a:solidFill>
              </a:rPr>
              <a:t>#</a:t>
            </a:r>
            <a:r>
              <a:rPr lang="en-US" sz="5400" b="1" dirty="0" smtClean="0">
                <a:solidFill>
                  <a:schemeClr val="accent1">
                    <a:lumMod val="50000"/>
                  </a:schemeClr>
                </a:solidFill>
              </a:rPr>
              <a:t>2</a:t>
            </a:r>
            <a:endParaRPr lang="en-US" sz="5400" b="1" dirty="0">
              <a:solidFill>
                <a:schemeClr val="accent1">
                  <a:lumMod val="50000"/>
                </a:schemeClr>
              </a:solidFill>
            </a:endParaRPr>
          </a:p>
        </p:txBody>
      </p:sp>
      <p:sp>
        <p:nvSpPr>
          <p:cNvPr id="5" name="Content Placeholder 4"/>
          <p:cNvSpPr>
            <a:spLocks noGrp="1"/>
          </p:cNvSpPr>
          <p:nvPr>
            <p:ph idx="1"/>
          </p:nvPr>
        </p:nvSpPr>
        <p:spPr/>
        <p:txBody>
          <a:bodyPr>
            <a:normAutofit fontScale="70000" lnSpcReduction="20000"/>
          </a:bodyPr>
          <a:lstStyle/>
          <a:p>
            <a:pPr marL="0" indent="0" algn="just">
              <a:spcBef>
                <a:spcPts val="1800"/>
              </a:spcBef>
              <a:buNone/>
            </a:pPr>
            <a:r>
              <a:rPr lang="en-US" dirty="0" smtClean="0"/>
              <a:t>The </a:t>
            </a:r>
            <a:r>
              <a:rPr lang="en-US" dirty="0"/>
              <a:t>second consideration </a:t>
            </a:r>
            <a:r>
              <a:rPr lang="en-US" dirty="0" smtClean="0"/>
              <a:t>is </a:t>
            </a:r>
            <a:r>
              <a:rPr lang="en-US" dirty="0"/>
              <a:t>whether there are alternatives the applicant could use that </a:t>
            </a:r>
            <a:r>
              <a:rPr lang="en-US" dirty="0" smtClean="0"/>
              <a:t>would not </a:t>
            </a:r>
            <a:r>
              <a:rPr lang="en-US" dirty="0"/>
              <a:t>require an area variance. The burden to the neighborhood might be greater than the </a:t>
            </a:r>
            <a:r>
              <a:rPr lang="en-US" dirty="0" smtClean="0"/>
              <a:t>benefit to </a:t>
            </a:r>
            <a:r>
              <a:rPr lang="en-US" dirty="0"/>
              <a:t>the applicant if lawful alternatives exist that would result in an acceptable outcome without </a:t>
            </a:r>
            <a:r>
              <a:rPr lang="en-US" dirty="0" smtClean="0"/>
              <a:t>the need </a:t>
            </a:r>
            <a:r>
              <a:rPr lang="en-US" dirty="0"/>
              <a:t>for an area variance.</a:t>
            </a:r>
          </a:p>
          <a:p>
            <a:pPr marL="0" indent="0" algn="just">
              <a:spcBef>
                <a:spcPts val="1800"/>
              </a:spcBef>
              <a:buNone/>
            </a:pPr>
            <a:r>
              <a:rPr lang="en-US" dirty="0"/>
              <a:t>Some applicants might have considered every alternative and they can convince the </a:t>
            </a:r>
            <a:r>
              <a:rPr lang="en-US" dirty="0" smtClean="0"/>
              <a:t>zoning board </a:t>
            </a:r>
            <a:r>
              <a:rPr lang="en-US" dirty="0"/>
              <a:t>of appeals that the best option for any number of reasons—such as overall aesthetics</a:t>
            </a:r>
            <a:r>
              <a:rPr lang="en-US" dirty="0" smtClean="0"/>
              <a:t>, function </a:t>
            </a:r>
            <a:r>
              <a:rPr lang="en-US" dirty="0"/>
              <a:t>of design, cost, and natural and physical constraints, to name a few—is one </a:t>
            </a:r>
            <a:r>
              <a:rPr lang="en-US" dirty="0" smtClean="0"/>
              <a:t>that requires </a:t>
            </a:r>
            <a:r>
              <a:rPr lang="en-US" dirty="0"/>
              <a:t>an area variance. Applicants should be encouraged to share their reasons for </a:t>
            </a:r>
            <a:r>
              <a:rPr lang="en-US" dirty="0" smtClean="0"/>
              <a:t>making that </a:t>
            </a:r>
            <a:r>
              <a:rPr lang="en-US" dirty="0"/>
              <a:t>choice with the zoning board of appeals.</a:t>
            </a:r>
          </a:p>
          <a:p>
            <a:pPr marL="0" indent="0" algn="just">
              <a:spcBef>
                <a:spcPts val="1800"/>
              </a:spcBef>
              <a:buNone/>
            </a:pPr>
            <a:r>
              <a:rPr lang="en-US" dirty="0"/>
              <a:t>For example, the owner of a house with a shallow side yard but a deep back yard wants to </a:t>
            </a:r>
            <a:r>
              <a:rPr lang="en-US" dirty="0" smtClean="0"/>
              <a:t>build a </a:t>
            </a:r>
            <a:r>
              <a:rPr lang="en-US" dirty="0"/>
              <a:t>garage on the side of her house. She requested an area variance of the side setback. </a:t>
            </a:r>
            <a:r>
              <a:rPr lang="en-US" dirty="0" smtClean="0"/>
              <a:t>The garage </a:t>
            </a:r>
            <a:r>
              <a:rPr lang="en-US" dirty="0"/>
              <a:t>could feasibly be built onto the back of the house without the need for an area variance.</a:t>
            </a:r>
          </a:p>
          <a:p>
            <a:pPr marL="0" indent="0" algn="just">
              <a:spcBef>
                <a:spcPts val="1800"/>
              </a:spcBef>
              <a:buNone/>
            </a:pPr>
            <a:r>
              <a:rPr lang="en-US" dirty="0"/>
              <a:t>But by doing so, the applicant testifies, it would require lengthening the driveway, </a:t>
            </a:r>
            <a:r>
              <a:rPr lang="en-US" dirty="0" smtClean="0"/>
              <a:t>and renovating </a:t>
            </a:r>
            <a:r>
              <a:rPr lang="en-US" dirty="0"/>
              <a:t>the inside of the house to accommodate a new entrance. The applicant’s choice, </a:t>
            </a:r>
            <a:r>
              <a:rPr lang="en-US" dirty="0" smtClean="0"/>
              <a:t>she feels</a:t>
            </a:r>
            <a:r>
              <a:rPr lang="en-US" dirty="0"/>
              <a:t>, is a better one.</a:t>
            </a:r>
          </a:p>
        </p:txBody>
      </p:sp>
      <p:sp>
        <p:nvSpPr>
          <p:cNvPr id="2" name="Slide Number Placeholder 1"/>
          <p:cNvSpPr>
            <a:spLocks noGrp="1"/>
          </p:cNvSpPr>
          <p:nvPr>
            <p:ph type="sldNum" sz="quarter" idx="12"/>
          </p:nvPr>
        </p:nvSpPr>
        <p:spPr/>
        <p:txBody>
          <a:bodyPr/>
          <a:lstStyle/>
          <a:p>
            <a:fld id="{55A46DE6-96C2-4B08-8D37-6E0BDF9AAE87}" type="slidenum">
              <a:rPr lang="en-US" smtClean="0"/>
              <a:t>23</a:t>
            </a:fld>
            <a:endParaRPr lang="en-US"/>
          </a:p>
        </p:txBody>
      </p:sp>
    </p:spTree>
    <p:extLst>
      <p:ext uri="{BB962C8B-B14F-4D97-AF65-F5344CB8AC3E}">
        <p14:creationId xmlns:p14="http://schemas.microsoft.com/office/powerpoint/2010/main" val="23672046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49350"/>
          </a:xfrm>
          <a:solidFill>
            <a:schemeClr val="accent4">
              <a:lumMod val="40000"/>
              <a:lumOff val="60000"/>
            </a:schemeClr>
          </a:solidFill>
        </p:spPr>
        <p:txBody>
          <a:bodyPr>
            <a:normAutofit/>
          </a:bodyPr>
          <a:lstStyle/>
          <a:p>
            <a:pPr algn="ctr"/>
            <a:r>
              <a:rPr lang="en-US" sz="5400" b="1" dirty="0">
                <a:solidFill>
                  <a:schemeClr val="accent1">
                    <a:lumMod val="50000"/>
                  </a:schemeClr>
                </a:solidFill>
              </a:rPr>
              <a:t>AREA VARIANCE </a:t>
            </a:r>
            <a:r>
              <a:rPr lang="en-US" sz="5400" b="1" dirty="0" smtClean="0">
                <a:solidFill>
                  <a:schemeClr val="accent1">
                    <a:lumMod val="50000"/>
                  </a:schemeClr>
                </a:solidFill>
              </a:rPr>
              <a:t>CONSIDERATION </a:t>
            </a:r>
            <a:r>
              <a:rPr lang="en-US" sz="5400" b="1" dirty="0" smtClean="0">
                <a:solidFill>
                  <a:schemeClr val="accent1">
                    <a:lumMod val="50000"/>
                  </a:schemeClr>
                </a:solidFill>
              </a:rPr>
              <a:t>#3</a:t>
            </a:r>
            <a:endParaRPr lang="en-US" sz="5400" b="1" dirty="0">
              <a:solidFill>
                <a:schemeClr val="accent1">
                  <a:lumMod val="50000"/>
                </a:schemeClr>
              </a:solidFill>
            </a:endParaRPr>
          </a:p>
        </p:txBody>
      </p:sp>
      <p:sp>
        <p:nvSpPr>
          <p:cNvPr id="3" name="Content Placeholder 2"/>
          <p:cNvSpPr>
            <a:spLocks noGrp="1"/>
          </p:cNvSpPr>
          <p:nvPr>
            <p:ph idx="1"/>
          </p:nvPr>
        </p:nvSpPr>
        <p:spPr>
          <a:xfrm>
            <a:off x="838200" y="1609724"/>
            <a:ext cx="10515600" cy="4848225"/>
          </a:xfrm>
        </p:spPr>
        <p:txBody>
          <a:bodyPr>
            <a:normAutofit lnSpcReduction="10000"/>
          </a:bodyPr>
          <a:lstStyle/>
          <a:p>
            <a:pPr marL="0" indent="0" algn="just">
              <a:lnSpc>
                <a:spcPct val="120000"/>
              </a:lnSpc>
              <a:spcBef>
                <a:spcPts val="1200"/>
              </a:spcBef>
              <a:buNone/>
            </a:pPr>
            <a:r>
              <a:rPr lang="en-US" sz="2900" dirty="0"/>
              <a:t>The third consideration </a:t>
            </a:r>
            <a:r>
              <a:rPr lang="en-US" sz="2900" dirty="0" smtClean="0"/>
              <a:t>is </a:t>
            </a:r>
            <a:r>
              <a:rPr lang="en-US" sz="2900" dirty="0"/>
              <a:t>how substantial the area variance is that is requested. This is considered on </a:t>
            </a:r>
            <a:r>
              <a:rPr lang="en-US" sz="2900" dirty="0" smtClean="0"/>
              <a:t>a case-by-case </a:t>
            </a:r>
            <a:r>
              <a:rPr lang="en-US" sz="2900" dirty="0"/>
              <a:t>basis.</a:t>
            </a:r>
          </a:p>
          <a:p>
            <a:pPr marL="0" indent="0" algn="just">
              <a:lnSpc>
                <a:spcPct val="120000"/>
              </a:lnSpc>
              <a:spcBef>
                <a:spcPts val="1200"/>
              </a:spcBef>
              <a:buNone/>
            </a:pPr>
            <a:r>
              <a:rPr lang="en-US" sz="2900" dirty="0"/>
              <a:t>Both the measurement and the magnitude of the proposed change in the zoning are </a:t>
            </a:r>
            <a:r>
              <a:rPr lang="en-US" sz="2900" dirty="0" smtClean="0"/>
              <a:t>important factors </a:t>
            </a:r>
            <a:r>
              <a:rPr lang="en-US" sz="2900" dirty="0"/>
              <a:t>in the balancing of benefit to the applicant and detriment to the community. </a:t>
            </a:r>
            <a:r>
              <a:rPr lang="en-US" sz="2900" dirty="0" smtClean="0"/>
              <a:t>For example</a:t>
            </a:r>
            <a:r>
              <a:rPr lang="en-US" sz="2900" dirty="0"/>
              <a:t>:</a:t>
            </a:r>
          </a:p>
          <a:p>
            <a:pPr marL="914400" indent="-457200" algn="just">
              <a:lnSpc>
                <a:spcPct val="120000"/>
              </a:lnSpc>
              <a:spcBef>
                <a:spcPts val="1200"/>
              </a:spcBef>
              <a:buNone/>
            </a:pPr>
            <a:r>
              <a:rPr lang="en-US" sz="2900" dirty="0" smtClean="0"/>
              <a:t>▪	 </a:t>
            </a:r>
            <a:r>
              <a:rPr lang="en-US" sz="2900" dirty="0"/>
              <a:t>A request of 2 feet of relief from a 30-foot rear setback might not be substantial. But </a:t>
            </a:r>
            <a:r>
              <a:rPr lang="en-US" sz="2900" dirty="0" smtClean="0"/>
              <a:t>an area </a:t>
            </a:r>
            <a:r>
              <a:rPr lang="en-US" sz="2900" dirty="0"/>
              <a:t>variance of 5 feet out of a 10-foot front setback—fully half the total setback—may </a:t>
            </a:r>
            <a:r>
              <a:rPr lang="en-US" sz="2900" dirty="0" smtClean="0"/>
              <a:t>be considered </a:t>
            </a:r>
            <a:r>
              <a:rPr lang="en-US" sz="2900" dirty="0"/>
              <a:t>substantial by the zoning boards of appeals</a:t>
            </a:r>
            <a:r>
              <a:rPr lang="en-US" sz="2900" dirty="0" smtClean="0"/>
              <a:t>. </a:t>
            </a:r>
          </a:p>
          <a:p>
            <a:pPr marL="0" indent="0">
              <a:buNone/>
            </a:pPr>
            <a:endParaRPr lang="en-US" dirty="0"/>
          </a:p>
        </p:txBody>
      </p:sp>
      <p:sp>
        <p:nvSpPr>
          <p:cNvPr id="4" name="Slide Number Placeholder 3"/>
          <p:cNvSpPr>
            <a:spLocks noGrp="1"/>
          </p:cNvSpPr>
          <p:nvPr>
            <p:ph type="sldNum" sz="quarter" idx="12"/>
          </p:nvPr>
        </p:nvSpPr>
        <p:spPr/>
        <p:txBody>
          <a:bodyPr/>
          <a:lstStyle/>
          <a:p>
            <a:fld id="{55A46DE6-96C2-4B08-8D37-6E0BDF9AAE87}" type="slidenum">
              <a:rPr lang="en-US" smtClean="0"/>
              <a:t>24</a:t>
            </a:fld>
            <a:endParaRPr lang="en-US"/>
          </a:p>
        </p:txBody>
      </p:sp>
    </p:spTree>
    <p:extLst>
      <p:ext uri="{BB962C8B-B14F-4D97-AF65-F5344CB8AC3E}">
        <p14:creationId xmlns:p14="http://schemas.microsoft.com/office/powerpoint/2010/main" val="22607489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alpha val="98000"/>
            </a:schemeClr>
          </a:solidFill>
        </p:spPr>
        <p:txBody>
          <a:bodyPr>
            <a:normAutofit/>
          </a:bodyPr>
          <a:lstStyle/>
          <a:p>
            <a:r>
              <a:rPr lang="en-US" sz="5400" b="1" dirty="0">
                <a:solidFill>
                  <a:schemeClr val="accent1">
                    <a:lumMod val="50000"/>
                  </a:schemeClr>
                </a:solidFill>
              </a:rPr>
              <a:t>AREA VARIANCE </a:t>
            </a:r>
            <a:r>
              <a:rPr lang="en-US" sz="5400" b="1" dirty="0" smtClean="0">
                <a:solidFill>
                  <a:schemeClr val="accent1">
                    <a:lumMod val="50000"/>
                  </a:schemeClr>
                </a:solidFill>
              </a:rPr>
              <a:t>CONSIDERATION </a:t>
            </a:r>
            <a:r>
              <a:rPr lang="en-US" sz="5400" b="1" dirty="0" smtClean="0">
                <a:solidFill>
                  <a:schemeClr val="accent1">
                    <a:lumMod val="50000"/>
                  </a:schemeClr>
                </a:solidFill>
              </a:rPr>
              <a:t>#4</a:t>
            </a:r>
            <a:endParaRPr lang="en-US" dirty="0">
              <a:solidFill>
                <a:schemeClr val="accent1">
                  <a:lumMod val="50000"/>
                </a:schemeClr>
              </a:solidFill>
            </a:endParaRPr>
          </a:p>
        </p:txBody>
      </p:sp>
      <p:sp>
        <p:nvSpPr>
          <p:cNvPr id="3" name="Content Placeholder 2"/>
          <p:cNvSpPr>
            <a:spLocks noGrp="1"/>
          </p:cNvSpPr>
          <p:nvPr>
            <p:ph idx="1"/>
          </p:nvPr>
        </p:nvSpPr>
        <p:spPr/>
        <p:txBody>
          <a:bodyPr>
            <a:normAutofit fontScale="77500" lnSpcReduction="20000"/>
          </a:bodyPr>
          <a:lstStyle/>
          <a:p>
            <a:pPr marL="0" indent="0" algn="just">
              <a:lnSpc>
                <a:spcPct val="120000"/>
              </a:lnSpc>
              <a:spcBef>
                <a:spcPts val="1200"/>
              </a:spcBef>
              <a:buNone/>
            </a:pPr>
            <a:r>
              <a:rPr lang="en-US" dirty="0"/>
              <a:t>The fourth consideration is the potential impact granting the area variance will have on </a:t>
            </a:r>
            <a:r>
              <a:rPr lang="en-US" dirty="0" smtClean="0"/>
              <a:t>the physical </a:t>
            </a:r>
            <a:r>
              <a:rPr lang="en-US" dirty="0"/>
              <a:t>or environmental conditions in a neighborhood or district. </a:t>
            </a:r>
            <a:endParaRPr lang="en-US" dirty="0" smtClean="0"/>
          </a:p>
          <a:p>
            <a:pPr marL="0" indent="0" algn="just">
              <a:lnSpc>
                <a:spcPct val="120000"/>
              </a:lnSpc>
              <a:spcBef>
                <a:spcPts val="1200"/>
              </a:spcBef>
              <a:buNone/>
            </a:pPr>
            <a:r>
              <a:rPr lang="en-US" dirty="0" smtClean="0"/>
              <a:t>The </a:t>
            </a:r>
            <a:r>
              <a:rPr lang="en-US" dirty="0"/>
              <a:t>ZBA should c</a:t>
            </a:r>
            <a:r>
              <a:rPr lang="en-US" dirty="0" smtClean="0"/>
              <a:t>onsider </a:t>
            </a:r>
            <a:r>
              <a:rPr lang="en-US" dirty="0"/>
              <a:t>whether the area variance, if granted, would cause environmental damage, </a:t>
            </a:r>
            <a:r>
              <a:rPr lang="en-US" dirty="0" smtClean="0"/>
              <a:t>such as </a:t>
            </a:r>
            <a:r>
              <a:rPr lang="en-US" dirty="0"/>
              <a:t>the filling of wetlands or an increase in the potential for flooding because of new expanses of paved surfaces? Will it result in the cutting of mature trees or substantial excavation? Will it increase the amount of noise or light that leaves a commercial site and impacts nearby residential property</a:t>
            </a:r>
            <a:r>
              <a:rPr lang="en-US" dirty="0" smtClean="0"/>
              <a:t>?</a:t>
            </a:r>
          </a:p>
          <a:p>
            <a:pPr marL="0" indent="0" algn="just">
              <a:lnSpc>
                <a:spcPct val="120000"/>
              </a:lnSpc>
              <a:spcBef>
                <a:spcPts val="1200"/>
              </a:spcBef>
              <a:buNone/>
            </a:pPr>
            <a:r>
              <a:rPr lang="en-US" dirty="0" smtClean="0"/>
              <a:t>Would </a:t>
            </a:r>
            <a:r>
              <a:rPr lang="en-US" dirty="0"/>
              <a:t>the impact on the environment be such a detriment to the community or neighborhood that it would outweigh the benefit to the applicant if a variance was granted</a:t>
            </a:r>
            <a:r>
              <a:rPr lang="en-US" dirty="0" smtClean="0"/>
              <a:t>?</a:t>
            </a:r>
          </a:p>
        </p:txBody>
      </p:sp>
      <p:sp>
        <p:nvSpPr>
          <p:cNvPr id="4" name="Slide Number Placeholder 3"/>
          <p:cNvSpPr>
            <a:spLocks noGrp="1"/>
          </p:cNvSpPr>
          <p:nvPr>
            <p:ph type="sldNum" sz="quarter" idx="12"/>
          </p:nvPr>
        </p:nvSpPr>
        <p:spPr/>
        <p:txBody>
          <a:bodyPr/>
          <a:lstStyle/>
          <a:p>
            <a:fld id="{55A46DE6-96C2-4B08-8D37-6E0BDF9AAE87}" type="slidenum">
              <a:rPr lang="en-US" smtClean="0"/>
              <a:t>25</a:t>
            </a:fld>
            <a:endParaRPr lang="en-US"/>
          </a:p>
        </p:txBody>
      </p:sp>
    </p:spTree>
    <p:extLst>
      <p:ext uri="{BB962C8B-B14F-4D97-AF65-F5344CB8AC3E}">
        <p14:creationId xmlns:p14="http://schemas.microsoft.com/office/powerpoint/2010/main" val="2697007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normAutofit/>
          </a:bodyPr>
          <a:lstStyle/>
          <a:p>
            <a:r>
              <a:rPr lang="en-US" sz="5400" b="1" dirty="0">
                <a:solidFill>
                  <a:schemeClr val="accent1">
                    <a:lumMod val="50000"/>
                  </a:schemeClr>
                </a:solidFill>
              </a:rPr>
              <a:t>AREA VARIANCE </a:t>
            </a:r>
            <a:r>
              <a:rPr lang="en-US" sz="5400" b="1" dirty="0" smtClean="0">
                <a:solidFill>
                  <a:schemeClr val="accent1">
                    <a:lumMod val="50000"/>
                  </a:schemeClr>
                </a:solidFill>
              </a:rPr>
              <a:t>CONSIDERATION </a:t>
            </a:r>
            <a:r>
              <a:rPr lang="en-US" sz="5400" b="1" dirty="0" smtClean="0">
                <a:solidFill>
                  <a:schemeClr val="accent1">
                    <a:lumMod val="50000"/>
                  </a:schemeClr>
                </a:solidFill>
              </a:rPr>
              <a:t>#5</a:t>
            </a:r>
            <a:endParaRPr lang="en-US" dirty="0">
              <a:solidFill>
                <a:schemeClr val="accent1">
                  <a:lumMod val="50000"/>
                </a:schemeClr>
              </a:solidFill>
            </a:endParaRPr>
          </a:p>
        </p:txBody>
      </p:sp>
      <p:sp>
        <p:nvSpPr>
          <p:cNvPr id="3" name="Content Placeholder 2"/>
          <p:cNvSpPr>
            <a:spLocks noGrp="1"/>
          </p:cNvSpPr>
          <p:nvPr>
            <p:ph idx="1"/>
          </p:nvPr>
        </p:nvSpPr>
        <p:spPr>
          <a:xfrm>
            <a:off x="838200" y="1825625"/>
            <a:ext cx="10515600" cy="4489450"/>
          </a:xfrm>
        </p:spPr>
        <p:txBody>
          <a:bodyPr>
            <a:normAutofit fontScale="77500" lnSpcReduction="20000"/>
          </a:bodyPr>
          <a:lstStyle/>
          <a:p>
            <a:pPr marL="0" indent="0" algn="just">
              <a:lnSpc>
                <a:spcPct val="120000"/>
              </a:lnSpc>
              <a:spcBef>
                <a:spcPts val="1200"/>
              </a:spcBef>
              <a:buNone/>
            </a:pPr>
            <a:r>
              <a:rPr lang="en-US" dirty="0"/>
              <a:t>The final consideration is whether the area variance is needed because of a self-created difficulty. A difficulty is self-created where an applicant acquired property subject to the zoning restrictions from which relief is sought. This is the case even if the landowner did not know what regulations applied to the property when they purchased it. </a:t>
            </a:r>
            <a:endParaRPr lang="en-US" dirty="0" smtClean="0"/>
          </a:p>
          <a:p>
            <a:pPr marL="0" indent="0" algn="just">
              <a:lnSpc>
                <a:spcPct val="120000"/>
              </a:lnSpc>
              <a:spcBef>
                <a:spcPts val="1200"/>
              </a:spcBef>
              <a:buNone/>
            </a:pPr>
            <a:r>
              <a:rPr lang="en-US" dirty="0" smtClean="0"/>
              <a:t>If </a:t>
            </a:r>
            <a:r>
              <a:rPr lang="en-US" dirty="0"/>
              <a:t>the “difficulty” that resulted in the area variance request was created by the applicant or the applicant's contractor, the zoning board of appeals can still grant or deny the area variance. It is only one factor being weighed in the balancing test. </a:t>
            </a:r>
            <a:endParaRPr lang="en-US" dirty="0" smtClean="0"/>
          </a:p>
          <a:p>
            <a:pPr marL="0" indent="0" algn="just">
              <a:lnSpc>
                <a:spcPct val="120000"/>
              </a:lnSpc>
              <a:spcBef>
                <a:spcPts val="1200"/>
              </a:spcBef>
              <a:buNone/>
            </a:pPr>
            <a:r>
              <a:rPr lang="en-US" dirty="0" smtClean="0"/>
              <a:t>When </a:t>
            </a:r>
            <a:r>
              <a:rPr lang="en-US" dirty="0"/>
              <a:t>we address the tests for use variances you will find a similar-sounding one called </a:t>
            </a:r>
            <a:r>
              <a:rPr lang="en-US" dirty="0" smtClean="0"/>
              <a:t>self-created </a:t>
            </a:r>
            <a:r>
              <a:rPr lang="en-US" dirty="0"/>
              <a:t>hardship. Self-created difficulty, as it relates to an area variance application, is not the same as self-created hardship. In the case of a use variance, self-created hardship is a bar to the granting of the variance. </a:t>
            </a:r>
          </a:p>
        </p:txBody>
      </p:sp>
      <p:sp>
        <p:nvSpPr>
          <p:cNvPr id="4" name="Slide Number Placeholder 3"/>
          <p:cNvSpPr>
            <a:spLocks noGrp="1"/>
          </p:cNvSpPr>
          <p:nvPr>
            <p:ph type="sldNum" sz="quarter" idx="12"/>
          </p:nvPr>
        </p:nvSpPr>
        <p:spPr/>
        <p:txBody>
          <a:bodyPr/>
          <a:lstStyle/>
          <a:p>
            <a:fld id="{55A46DE6-96C2-4B08-8D37-6E0BDF9AAE87}" type="slidenum">
              <a:rPr lang="en-US" smtClean="0"/>
              <a:t>26</a:t>
            </a:fld>
            <a:endParaRPr lang="en-US"/>
          </a:p>
        </p:txBody>
      </p:sp>
    </p:spTree>
    <p:extLst>
      <p:ext uri="{BB962C8B-B14F-4D97-AF65-F5344CB8AC3E}">
        <p14:creationId xmlns:p14="http://schemas.microsoft.com/office/powerpoint/2010/main" val="215282058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75000"/>
            </a:schemeClr>
          </a:solidFill>
        </p:spPr>
        <p:txBody>
          <a:bodyPr>
            <a:normAutofit/>
          </a:bodyPr>
          <a:lstStyle/>
          <a:p>
            <a:pPr algn="ctr"/>
            <a:r>
              <a:rPr lang="en-US" sz="8800" b="1" dirty="0">
                <a:solidFill>
                  <a:schemeClr val="accent4">
                    <a:lumMod val="60000"/>
                    <a:lumOff val="40000"/>
                  </a:schemeClr>
                </a:solidFill>
              </a:rPr>
              <a:t>USE </a:t>
            </a:r>
            <a:r>
              <a:rPr lang="en-US" sz="8800" b="1" dirty="0" smtClean="0">
                <a:solidFill>
                  <a:schemeClr val="accent4">
                    <a:lumMod val="60000"/>
                    <a:lumOff val="40000"/>
                  </a:schemeClr>
                </a:solidFill>
              </a:rPr>
              <a:t>VARIANCES</a:t>
            </a:r>
            <a:endParaRPr lang="en-US" sz="8800" b="1" dirty="0">
              <a:solidFill>
                <a:schemeClr val="accent4">
                  <a:lumMod val="60000"/>
                  <a:lumOff val="40000"/>
                </a:schemeClr>
              </a:solidFill>
            </a:endParaRPr>
          </a:p>
        </p:txBody>
      </p:sp>
      <p:sp>
        <p:nvSpPr>
          <p:cNvPr id="3" name="Content Placeholder 2"/>
          <p:cNvSpPr>
            <a:spLocks noGrp="1"/>
          </p:cNvSpPr>
          <p:nvPr>
            <p:ph idx="1"/>
          </p:nvPr>
        </p:nvSpPr>
        <p:spPr>
          <a:xfrm>
            <a:off x="838200" y="1690688"/>
            <a:ext cx="10515600" cy="4843462"/>
          </a:xfrm>
        </p:spPr>
        <p:txBody>
          <a:bodyPr>
            <a:noAutofit/>
          </a:bodyPr>
          <a:lstStyle/>
          <a:p>
            <a:pPr marL="0" indent="0" algn="just">
              <a:lnSpc>
                <a:spcPct val="120000"/>
              </a:lnSpc>
              <a:spcBef>
                <a:spcPts val="1200"/>
              </a:spcBef>
              <a:buNone/>
            </a:pPr>
            <a:r>
              <a:rPr lang="en-US" sz="2000" dirty="0" smtClean="0"/>
              <a:t>Area </a:t>
            </a:r>
            <a:r>
              <a:rPr lang="en-US" sz="2000" dirty="0"/>
              <a:t>variances can be distinguished from use variances in that an area </a:t>
            </a:r>
            <a:r>
              <a:rPr lang="en-US" sz="2000" dirty="0" smtClean="0"/>
              <a:t>variance provides </a:t>
            </a:r>
            <a:r>
              <a:rPr lang="en-US" sz="2000" dirty="0"/>
              <a:t>relief from the dimensional requirements of zoning as they apply to a parcel of </a:t>
            </a:r>
            <a:r>
              <a:rPr lang="en-US" sz="2000" dirty="0" smtClean="0"/>
              <a:t>land and </a:t>
            </a:r>
            <a:r>
              <a:rPr lang="en-US" sz="2000" dirty="0"/>
              <a:t>a use variance provides relief from the use restrictions on a parcel of land.</a:t>
            </a:r>
          </a:p>
          <a:p>
            <a:pPr marL="0" indent="0" algn="just">
              <a:lnSpc>
                <a:spcPct val="120000"/>
              </a:lnSpc>
              <a:spcBef>
                <a:spcPts val="1200"/>
              </a:spcBef>
              <a:buNone/>
            </a:pPr>
            <a:r>
              <a:rPr lang="en-US" sz="2000" dirty="0" smtClean="0"/>
              <a:t>Applicants </a:t>
            </a:r>
            <a:r>
              <a:rPr lang="en-US" sz="2000" dirty="0"/>
              <a:t>who request use variances would like to utilize their property for a use not on the </a:t>
            </a:r>
            <a:r>
              <a:rPr lang="en-US" sz="2000" dirty="0" smtClean="0"/>
              <a:t>list of </a:t>
            </a:r>
            <a:r>
              <a:rPr lang="en-US" sz="2000" dirty="0"/>
              <a:t>permitted uses in the zoning regulations for that zoning district. There is no argument as </a:t>
            </a:r>
            <a:r>
              <a:rPr lang="en-US" sz="2000" dirty="0" smtClean="0"/>
              <a:t>to whether </a:t>
            </a:r>
            <a:r>
              <a:rPr lang="en-US" sz="2000" dirty="0"/>
              <a:t>the regulations were properly applied.</a:t>
            </a:r>
          </a:p>
          <a:p>
            <a:pPr marL="0" indent="0" algn="just">
              <a:lnSpc>
                <a:spcPct val="120000"/>
              </a:lnSpc>
              <a:spcBef>
                <a:spcPts val="1200"/>
              </a:spcBef>
              <a:buNone/>
            </a:pPr>
            <a:r>
              <a:rPr lang="en-US" sz="2000" dirty="0" smtClean="0"/>
              <a:t>The </a:t>
            </a:r>
            <a:r>
              <a:rPr lang="en-US" sz="2000" dirty="0"/>
              <a:t>use variance test requires all criteria to be met by the applicant to receive a use variance</a:t>
            </a:r>
            <a:r>
              <a:rPr lang="en-US" sz="2000" dirty="0" smtClean="0"/>
              <a:t>.  Since </a:t>
            </a:r>
            <a:r>
              <a:rPr lang="en-US" sz="2000" dirty="0"/>
              <a:t>the governing board has already established a vision for the zoning district through </a:t>
            </a:r>
            <a:r>
              <a:rPr lang="en-US" sz="2000" dirty="0" smtClean="0"/>
              <a:t>their comprehensive </a:t>
            </a:r>
            <a:r>
              <a:rPr lang="en-US" sz="2000" dirty="0"/>
              <a:t>plan and zoning regulations, the test is strict and few use variances should </a:t>
            </a:r>
            <a:r>
              <a:rPr lang="en-US" sz="2000" dirty="0" smtClean="0"/>
              <a:t>be granted</a:t>
            </a:r>
            <a:r>
              <a:rPr lang="en-US" sz="2000" dirty="0"/>
              <a:t>. However, property owners who can meet the test and demonstrate that the </a:t>
            </a:r>
            <a:r>
              <a:rPr lang="en-US" sz="2000" dirty="0" smtClean="0"/>
              <a:t>zoning provisions </a:t>
            </a:r>
            <a:r>
              <a:rPr lang="en-US" sz="2000" dirty="0"/>
              <a:t>are too harsh as applied to their entire parcel of land – not just a part of it </a:t>
            </a:r>
            <a:r>
              <a:rPr lang="en-US" sz="2000" dirty="0" smtClean="0"/>
              <a:t>– can receive </a:t>
            </a:r>
            <a:r>
              <a:rPr lang="en-US" sz="2000" dirty="0"/>
              <a:t>limited relief while protecting the zoning plan</a:t>
            </a:r>
            <a:r>
              <a:rPr lang="en-US" sz="2000" dirty="0" smtClean="0"/>
              <a:t>.</a:t>
            </a:r>
            <a:endParaRPr lang="en-US" sz="2000" dirty="0"/>
          </a:p>
        </p:txBody>
      </p:sp>
      <p:sp>
        <p:nvSpPr>
          <p:cNvPr id="4" name="Slide Number Placeholder 3"/>
          <p:cNvSpPr>
            <a:spLocks noGrp="1"/>
          </p:cNvSpPr>
          <p:nvPr>
            <p:ph type="sldNum" sz="quarter" idx="12"/>
          </p:nvPr>
        </p:nvSpPr>
        <p:spPr/>
        <p:txBody>
          <a:bodyPr/>
          <a:lstStyle/>
          <a:p>
            <a:fld id="{55A46DE6-96C2-4B08-8D37-6E0BDF9AAE87}" type="slidenum">
              <a:rPr lang="en-US" smtClean="0"/>
              <a:t>27</a:t>
            </a:fld>
            <a:endParaRPr lang="en-US"/>
          </a:p>
        </p:txBody>
      </p:sp>
    </p:spTree>
    <p:extLst>
      <p:ext uri="{BB962C8B-B14F-4D97-AF65-F5344CB8AC3E}">
        <p14:creationId xmlns:p14="http://schemas.microsoft.com/office/powerpoint/2010/main" val="27098438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a:gsLst>
              <a:gs pos="12000">
                <a:schemeClr val="accent1">
                  <a:lumMod val="60000"/>
                  <a:lumOff val="40000"/>
                </a:schemeClr>
              </a:gs>
              <a:gs pos="100000">
                <a:schemeClr val="bg2">
                  <a:shade val="96000"/>
                  <a:satMod val="120000"/>
                  <a:lumMod val="90000"/>
                </a:schemeClr>
              </a:gs>
            </a:gsLst>
            <a:lin ang="16200000" scaled="1"/>
          </a:gradFill>
        </p:spPr>
        <p:txBody>
          <a:bodyPr>
            <a:normAutofit/>
          </a:bodyPr>
          <a:lstStyle/>
          <a:p>
            <a:pPr algn="ctr"/>
            <a:r>
              <a:rPr lang="en-US" sz="7200" b="1" dirty="0">
                <a:solidFill>
                  <a:schemeClr val="accent4">
                    <a:lumMod val="60000"/>
                    <a:lumOff val="40000"/>
                  </a:schemeClr>
                </a:solidFill>
              </a:rPr>
              <a:t>USE VARIANCE STANDARDS </a:t>
            </a:r>
          </a:p>
        </p:txBody>
      </p:sp>
      <p:sp>
        <p:nvSpPr>
          <p:cNvPr id="3" name="Content Placeholder 2"/>
          <p:cNvSpPr>
            <a:spLocks noGrp="1"/>
          </p:cNvSpPr>
          <p:nvPr>
            <p:ph idx="1"/>
          </p:nvPr>
        </p:nvSpPr>
        <p:spPr/>
        <p:txBody>
          <a:bodyPr>
            <a:normAutofit fontScale="92500" lnSpcReduction="20000"/>
          </a:bodyPr>
          <a:lstStyle/>
          <a:p>
            <a:pPr marL="0" indent="0" algn="just">
              <a:lnSpc>
                <a:spcPct val="110000"/>
              </a:lnSpc>
              <a:spcBef>
                <a:spcPts val="1200"/>
              </a:spcBef>
              <a:buNone/>
            </a:pPr>
            <a:r>
              <a:rPr lang="en-US" dirty="0" smtClean="0"/>
              <a:t>In </a:t>
            </a:r>
            <a:r>
              <a:rPr lang="en-US" dirty="0"/>
              <a:t>order for the zoning board of appeals to grant a use variance, the applicant must meet all </a:t>
            </a:r>
            <a:r>
              <a:rPr lang="en-US" dirty="0" smtClean="0"/>
              <a:t>four (4) criteria</a:t>
            </a:r>
            <a:r>
              <a:rPr lang="en-US" dirty="0"/>
              <a:t>. Each standard will be explained in the slides that follow. </a:t>
            </a:r>
            <a:endParaRPr lang="en-US" dirty="0" smtClean="0"/>
          </a:p>
          <a:p>
            <a:pPr marL="514350" indent="-514350" algn="just">
              <a:lnSpc>
                <a:spcPct val="110000"/>
              </a:lnSpc>
              <a:spcBef>
                <a:spcPts val="1200"/>
              </a:spcBef>
              <a:buAutoNum type="arabicParenR"/>
            </a:pPr>
            <a:r>
              <a:rPr lang="en-US" dirty="0" smtClean="0"/>
              <a:t>The </a:t>
            </a:r>
            <a:r>
              <a:rPr lang="en-US" dirty="0"/>
              <a:t>applicant must prove that the property is unable to achieve a reasonable return for any use allowed in that zoning district. </a:t>
            </a:r>
            <a:endParaRPr lang="en-US" dirty="0" smtClean="0"/>
          </a:p>
          <a:p>
            <a:pPr marL="514350" indent="-514350" algn="just">
              <a:lnSpc>
                <a:spcPct val="110000"/>
              </a:lnSpc>
              <a:spcBef>
                <a:spcPts val="1200"/>
              </a:spcBef>
              <a:buAutoNum type="arabicParenR"/>
            </a:pPr>
            <a:r>
              <a:rPr lang="en-US" dirty="0" smtClean="0"/>
              <a:t>The </a:t>
            </a:r>
            <a:r>
              <a:rPr lang="en-US" dirty="0"/>
              <a:t>applicant must prove that unique circumstances apply to the property for which the variance is requested</a:t>
            </a:r>
            <a:r>
              <a:rPr lang="en-US" dirty="0" smtClean="0"/>
              <a:t>.</a:t>
            </a:r>
          </a:p>
          <a:p>
            <a:pPr marL="514350" indent="-514350" algn="just">
              <a:lnSpc>
                <a:spcPct val="110000"/>
              </a:lnSpc>
              <a:spcBef>
                <a:spcPts val="1200"/>
              </a:spcBef>
              <a:buAutoNum type="arabicParenR"/>
            </a:pPr>
            <a:r>
              <a:rPr lang="en-US" dirty="0" smtClean="0"/>
              <a:t>The </a:t>
            </a:r>
            <a:r>
              <a:rPr lang="en-US" dirty="0"/>
              <a:t>applicant must prove that the hardship is not self-created</a:t>
            </a:r>
            <a:r>
              <a:rPr lang="en-US" dirty="0" smtClean="0"/>
              <a:t>.</a:t>
            </a:r>
          </a:p>
          <a:p>
            <a:pPr marL="514350" indent="-514350" algn="just">
              <a:lnSpc>
                <a:spcPct val="110000"/>
              </a:lnSpc>
              <a:spcBef>
                <a:spcPts val="1200"/>
              </a:spcBef>
              <a:buAutoNum type="arabicParenR"/>
            </a:pPr>
            <a:r>
              <a:rPr lang="en-US" dirty="0" smtClean="0"/>
              <a:t>The </a:t>
            </a:r>
            <a:r>
              <a:rPr lang="en-US" dirty="0"/>
              <a:t>applicant must prove that the essential character of the neighborhood will not be altered if the use variance is granted. </a:t>
            </a:r>
          </a:p>
        </p:txBody>
      </p:sp>
      <p:sp>
        <p:nvSpPr>
          <p:cNvPr id="4" name="Slide Number Placeholder 3"/>
          <p:cNvSpPr>
            <a:spLocks noGrp="1"/>
          </p:cNvSpPr>
          <p:nvPr>
            <p:ph type="sldNum" sz="quarter" idx="12"/>
          </p:nvPr>
        </p:nvSpPr>
        <p:spPr/>
        <p:txBody>
          <a:bodyPr/>
          <a:lstStyle/>
          <a:p>
            <a:fld id="{55A46DE6-96C2-4B08-8D37-6E0BDF9AAE87}" type="slidenum">
              <a:rPr lang="en-US" smtClean="0"/>
              <a:t>28</a:t>
            </a:fld>
            <a:endParaRPr lang="en-US"/>
          </a:p>
        </p:txBody>
      </p:sp>
    </p:spTree>
    <p:extLst>
      <p:ext uri="{BB962C8B-B14F-4D97-AF65-F5344CB8AC3E}">
        <p14:creationId xmlns:p14="http://schemas.microsoft.com/office/powerpoint/2010/main" val="41218474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normAutofit/>
          </a:bodyPr>
          <a:lstStyle/>
          <a:p>
            <a:pPr algn="ctr"/>
            <a:r>
              <a:rPr lang="en-US" sz="6600" b="1" dirty="0">
                <a:solidFill>
                  <a:schemeClr val="accent4">
                    <a:lumMod val="60000"/>
                    <a:lumOff val="40000"/>
                  </a:schemeClr>
                </a:solidFill>
              </a:rPr>
              <a:t>USE VARIANCE STANDARD #1</a:t>
            </a:r>
          </a:p>
        </p:txBody>
      </p:sp>
      <p:sp>
        <p:nvSpPr>
          <p:cNvPr id="3" name="Content Placeholder 2"/>
          <p:cNvSpPr>
            <a:spLocks noGrp="1"/>
          </p:cNvSpPr>
          <p:nvPr>
            <p:ph idx="1"/>
          </p:nvPr>
        </p:nvSpPr>
        <p:spPr/>
        <p:txBody>
          <a:bodyPr>
            <a:normAutofit fontScale="62500" lnSpcReduction="20000"/>
          </a:bodyPr>
          <a:lstStyle/>
          <a:p>
            <a:pPr marL="0" indent="0" algn="just">
              <a:spcBef>
                <a:spcPts val="1200"/>
              </a:spcBef>
              <a:buNone/>
            </a:pPr>
            <a:r>
              <a:rPr lang="en-US" dirty="0" smtClean="0"/>
              <a:t>The </a:t>
            </a:r>
            <a:r>
              <a:rPr lang="en-US" dirty="0"/>
              <a:t>first element applicants for a use variance must prove is that the property is not able to realize a reasonable return for any permitted use under the current zoning. (This also includes any current lawful nonconforming use on the property and any use allowed on the property by a previous grant of a use variance.) </a:t>
            </a:r>
            <a:endParaRPr lang="en-US" dirty="0" smtClean="0"/>
          </a:p>
          <a:p>
            <a:pPr marL="0" indent="0" algn="just">
              <a:spcBef>
                <a:spcPts val="1200"/>
              </a:spcBef>
              <a:buNone/>
            </a:pPr>
            <a:r>
              <a:rPr lang="en-US" dirty="0" smtClean="0"/>
              <a:t>The </a:t>
            </a:r>
            <a:r>
              <a:rPr lang="en-US" dirty="0"/>
              <a:t>argument that the property cannot yield a reasonable return for any allowed use must be supported by competent financial evidence. Only by actual "dollars and cents" proof can a lack of reasonable return be shown. </a:t>
            </a:r>
            <a:endParaRPr lang="en-US" dirty="0" smtClean="0"/>
          </a:p>
          <a:p>
            <a:pPr marL="0" indent="0" algn="just">
              <a:spcBef>
                <a:spcPts val="1200"/>
              </a:spcBef>
              <a:buNone/>
            </a:pPr>
            <a:r>
              <a:rPr lang="en-US" dirty="0" smtClean="0"/>
              <a:t>There </a:t>
            </a:r>
            <a:r>
              <a:rPr lang="en-US" dirty="0"/>
              <a:t>is no hard number or formula for determining reasonable return. Each application should be treated separately, based on the factual situation of the parcel. The zoning board of appeals does not need to agree with the applicant on what is or is not a reasonable rate of return. </a:t>
            </a:r>
            <a:endParaRPr lang="en-US" dirty="0" smtClean="0"/>
          </a:p>
          <a:p>
            <a:pPr marL="0" indent="0" algn="just">
              <a:spcBef>
                <a:spcPts val="1200"/>
              </a:spcBef>
              <a:buNone/>
            </a:pPr>
            <a:r>
              <a:rPr lang="en-US" dirty="0" smtClean="0"/>
              <a:t>Please </a:t>
            </a:r>
            <a:r>
              <a:rPr lang="en-US" dirty="0"/>
              <a:t>note, the opportunity for the owner to make more money from a property’s sale or rental if the zoning is changed or a use variance is granted is NOT the same as being unable to make a reasonable return on the property in its current zoning status. Here’s an example: the owners of a property zoned for neighborhood businesses are generating $4,000 a month with a </a:t>
            </a:r>
            <a:r>
              <a:rPr lang="en-US" dirty="0" smtClean="0"/>
              <a:t>self-service </a:t>
            </a:r>
            <a:r>
              <a:rPr lang="en-US" dirty="0"/>
              <a:t>laundry, which is a permitted use in the zoning district. They discover that a self-storage facility could generate $10,000 a month. However, self-storage facilities are not permitted in the neighborhood business zone, so they appeal to the ZBA for a use variance, arguing that the property could generate a greater return as a self-storage facility. That is not a sufficient demonstration of the property’s being unable to make a reasonable return without the use variance.</a:t>
            </a:r>
          </a:p>
        </p:txBody>
      </p:sp>
      <p:sp>
        <p:nvSpPr>
          <p:cNvPr id="4" name="Slide Number Placeholder 3"/>
          <p:cNvSpPr>
            <a:spLocks noGrp="1"/>
          </p:cNvSpPr>
          <p:nvPr>
            <p:ph type="sldNum" sz="quarter" idx="12"/>
          </p:nvPr>
        </p:nvSpPr>
        <p:spPr/>
        <p:txBody>
          <a:bodyPr/>
          <a:lstStyle/>
          <a:p>
            <a:fld id="{55A46DE6-96C2-4B08-8D37-6E0BDF9AAE87}" type="slidenum">
              <a:rPr lang="en-US" smtClean="0"/>
              <a:t>29</a:t>
            </a:fld>
            <a:endParaRPr lang="en-US" dirty="0"/>
          </a:p>
        </p:txBody>
      </p:sp>
    </p:spTree>
    <p:extLst>
      <p:ext uri="{BB962C8B-B14F-4D97-AF65-F5344CB8AC3E}">
        <p14:creationId xmlns:p14="http://schemas.microsoft.com/office/powerpoint/2010/main" val="2092814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60000"/>
              <a:lumOff val="40000"/>
            </a:schemeClr>
          </a:solidFill>
        </p:spPr>
        <p:txBody>
          <a:bodyPr>
            <a:noAutofit/>
          </a:bodyPr>
          <a:lstStyle/>
          <a:p>
            <a:pPr algn="ctr"/>
            <a:r>
              <a:rPr lang="en-US" sz="5400" b="1" dirty="0">
                <a:solidFill>
                  <a:schemeClr val="accent1">
                    <a:lumMod val="50000"/>
                  </a:schemeClr>
                </a:solidFill>
              </a:rPr>
              <a:t>THE JOB OF THE </a:t>
            </a:r>
            <a:r>
              <a:rPr lang="en-US" sz="5400" b="1" dirty="0" smtClean="0">
                <a:solidFill>
                  <a:schemeClr val="accent1">
                    <a:lumMod val="50000"/>
                  </a:schemeClr>
                </a:solidFill>
              </a:rPr>
              <a:t/>
            </a:r>
            <a:br>
              <a:rPr lang="en-US" sz="5400" b="1" dirty="0" smtClean="0">
                <a:solidFill>
                  <a:schemeClr val="accent1">
                    <a:lumMod val="50000"/>
                  </a:schemeClr>
                </a:solidFill>
              </a:rPr>
            </a:br>
            <a:r>
              <a:rPr lang="en-US" sz="5400" b="1" dirty="0" smtClean="0">
                <a:solidFill>
                  <a:schemeClr val="accent1">
                    <a:lumMod val="50000"/>
                  </a:schemeClr>
                </a:solidFill>
              </a:rPr>
              <a:t>ZONING </a:t>
            </a:r>
            <a:r>
              <a:rPr lang="en-US" sz="5400" b="1" dirty="0">
                <a:solidFill>
                  <a:schemeClr val="accent1">
                    <a:lumMod val="50000"/>
                  </a:schemeClr>
                </a:solidFill>
              </a:rPr>
              <a:t>BOARD OF APPEALS</a:t>
            </a:r>
          </a:p>
        </p:txBody>
      </p:sp>
      <p:sp>
        <p:nvSpPr>
          <p:cNvPr id="3" name="Content Placeholder 2"/>
          <p:cNvSpPr>
            <a:spLocks noGrp="1"/>
          </p:cNvSpPr>
          <p:nvPr>
            <p:ph idx="1"/>
          </p:nvPr>
        </p:nvSpPr>
        <p:spPr/>
        <p:txBody>
          <a:bodyPr>
            <a:normAutofit fontScale="55000" lnSpcReduction="20000"/>
          </a:bodyPr>
          <a:lstStyle/>
          <a:p>
            <a:pPr algn="just">
              <a:lnSpc>
                <a:spcPct val="120000"/>
              </a:lnSpc>
              <a:spcBef>
                <a:spcPts val="0"/>
              </a:spcBef>
            </a:pPr>
            <a:r>
              <a:rPr lang="en-US" sz="2900" dirty="0" smtClean="0"/>
              <a:t>Authority </a:t>
            </a:r>
            <a:r>
              <a:rPr lang="en-US" sz="2900" dirty="0"/>
              <a:t>to vary the provisions of the zoning law is granted to zoning boards of appeals by Town Law, Village Law, and General City Law</a:t>
            </a:r>
            <a:r>
              <a:rPr lang="en-US" sz="2900" dirty="0" smtClean="0"/>
              <a:t>.</a:t>
            </a:r>
          </a:p>
          <a:p>
            <a:pPr algn="just">
              <a:lnSpc>
                <a:spcPct val="120000"/>
              </a:lnSpc>
              <a:spcBef>
                <a:spcPts val="0"/>
              </a:spcBef>
            </a:pPr>
            <a:endParaRPr lang="en-US" sz="2900" dirty="0" smtClean="0"/>
          </a:p>
          <a:p>
            <a:pPr algn="just">
              <a:lnSpc>
                <a:spcPct val="120000"/>
              </a:lnSpc>
              <a:spcBef>
                <a:spcPts val="0"/>
              </a:spcBef>
            </a:pPr>
            <a:r>
              <a:rPr lang="en-US" sz="2900" dirty="0" smtClean="0"/>
              <a:t> </a:t>
            </a:r>
            <a:r>
              <a:rPr lang="en-US" sz="2900" dirty="0"/>
              <a:t>These laws require that a municipality with zoning must have a zoning board of appeals</a:t>
            </a:r>
            <a:r>
              <a:rPr lang="en-US" sz="2900" dirty="0" smtClean="0"/>
              <a:t>.</a:t>
            </a:r>
          </a:p>
          <a:p>
            <a:pPr marL="0" indent="0" algn="just">
              <a:lnSpc>
                <a:spcPct val="120000"/>
              </a:lnSpc>
              <a:spcBef>
                <a:spcPts val="0"/>
              </a:spcBef>
              <a:buNone/>
            </a:pPr>
            <a:endParaRPr lang="en-US" sz="2900" dirty="0" smtClean="0"/>
          </a:p>
          <a:p>
            <a:pPr algn="just">
              <a:lnSpc>
                <a:spcPct val="120000"/>
              </a:lnSpc>
              <a:spcBef>
                <a:spcPts val="0"/>
              </a:spcBef>
            </a:pPr>
            <a:r>
              <a:rPr lang="en-US" sz="2900" dirty="0" smtClean="0"/>
              <a:t> </a:t>
            </a:r>
            <a:r>
              <a:rPr lang="en-US" sz="2900" dirty="0"/>
              <a:t>The board acts as a “safety valve” to keep the zoning restrictions from being overly rigid. </a:t>
            </a:r>
            <a:endParaRPr lang="en-US" sz="2900" dirty="0" smtClean="0"/>
          </a:p>
          <a:p>
            <a:pPr marL="0" indent="0" algn="just">
              <a:lnSpc>
                <a:spcPct val="120000"/>
              </a:lnSpc>
              <a:spcBef>
                <a:spcPts val="0"/>
              </a:spcBef>
              <a:buNone/>
            </a:pPr>
            <a:endParaRPr lang="en-US" sz="2900" dirty="0" smtClean="0"/>
          </a:p>
          <a:p>
            <a:pPr algn="just">
              <a:lnSpc>
                <a:spcPct val="120000"/>
              </a:lnSpc>
              <a:spcBef>
                <a:spcPts val="0"/>
              </a:spcBef>
            </a:pPr>
            <a:r>
              <a:rPr lang="en-US" sz="2900" dirty="0" smtClean="0"/>
              <a:t>The </a:t>
            </a:r>
            <a:r>
              <a:rPr lang="en-US" sz="2900" dirty="0"/>
              <a:t>zoning board of appeals exists primarily for its appellate functions, in which it acts as a buffer for aggrieved applicants between decisions of the zoning enforcement officer and the State Supreme Court. </a:t>
            </a:r>
            <a:r>
              <a:rPr lang="en-US" sz="2900" dirty="0" smtClean="0"/>
              <a:t> ZBAs </a:t>
            </a:r>
            <a:r>
              <a:rPr lang="en-US" sz="2900" dirty="0"/>
              <a:t>are granted two appellate functions: </a:t>
            </a:r>
            <a:endParaRPr lang="en-US" sz="2900" dirty="0" smtClean="0"/>
          </a:p>
          <a:p>
            <a:pPr algn="just">
              <a:lnSpc>
                <a:spcPct val="120000"/>
              </a:lnSpc>
              <a:spcBef>
                <a:spcPts val="0"/>
              </a:spcBef>
            </a:pPr>
            <a:endParaRPr lang="en-US" sz="2900" dirty="0" smtClean="0"/>
          </a:p>
          <a:p>
            <a:pPr marL="1371600" lvl="1" indent="-457200" algn="just">
              <a:lnSpc>
                <a:spcPct val="120000"/>
              </a:lnSpc>
              <a:spcBef>
                <a:spcPts val="0"/>
              </a:spcBef>
              <a:buAutoNum type="arabicPeriod"/>
            </a:pPr>
            <a:r>
              <a:rPr lang="en-US" sz="2900" dirty="0" smtClean="0"/>
              <a:t>Review </a:t>
            </a:r>
            <a:r>
              <a:rPr lang="en-US" sz="2900" dirty="0"/>
              <a:t>of applications for use and area </a:t>
            </a:r>
            <a:r>
              <a:rPr lang="en-US" sz="2900" dirty="0" smtClean="0"/>
              <a:t>variances; and </a:t>
            </a:r>
          </a:p>
          <a:p>
            <a:pPr marL="1371600" lvl="1" indent="-457200" algn="just">
              <a:lnSpc>
                <a:spcPct val="120000"/>
              </a:lnSpc>
              <a:spcBef>
                <a:spcPts val="0"/>
              </a:spcBef>
              <a:buAutoNum type="arabicPeriod"/>
            </a:pPr>
            <a:r>
              <a:rPr lang="en-US" sz="2900" dirty="0" smtClean="0"/>
              <a:t>The </a:t>
            </a:r>
            <a:r>
              <a:rPr lang="en-US" sz="2900" dirty="0"/>
              <a:t>power to render interpretations of the zoning regulations. </a:t>
            </a:r>
            <a:endParaRPr lang="en-US" sz="2900" dirty="0" smtClean="0"/>
          </a:p>
          <a:p>
            <a:pPr marL="1371600" lvl="1" indent="-457200" algn="just">
              <a:lnSpc>
                <a:spcPct val="120000"/>
              </a:lnSpc>
              <a:spcBef>
                <a:spcPts val="0"/>
              </a:spcBef>
              <a:buAutoNum type="arabicPeriod"/>
            </a:pPr>
            <a:endParaRPr lang="en-US" sz="2900" dirty="0" smtClean="0"/>
          </a:p>
          <a:p>
            <a:pPr marL="342900" lvl="1" indent="-342900" algn="just">
              <a:lnSpc>
                <a:spcPct val="120000"/>
              </a:lnSpc>
              <a:spcBef>
                <a:spcPts val="0"/>
              </a:spcBef>
            </a:pPr>
            <a:r>
              <a:rPr lang="en-US" sz="2900" dirty="0" smtClean="0"/>
              <a:t>The </a:t>
            </a:r>
            <a:r>
              <a:rPr lang="en-US" sz="2900" dirty="0"/>
              <a:t>zoning board of appeals can also be given “original” jurisdiction by the local governing board. Examples of original jurisdiction are the review of special use permits, site plans, and historic preservation certificates.</a:t>
            </a:r>
          </a:p>
        </p:txBody>
      </p:sp>
      <p:sp>
        <p:nvSpPr>
          <p:cNvPr id="4" name="Slide Number Placeholder 3"/>
          <p:cNvSpPr>
            <a:spLocks noGrp="1"/>
          </p:cNvSpPr>
          <p:nvPr>
            <p:ph type="sldNum" sz="quarter" idx="12"/>
          </p:nvPr>
        </p:nvSpPr>
        <p:spPr/>
        <p:txBody>
          <a:bodyPr/>
          <a:lstStyle/>
          <a:p>
            <a:fld id="{55A46DE6-96C2-4B08-8D37-6E0BDF9AAE87}" type="slidenum">
              <a:rPr lang="en-US" smtClean="0"/>
              <a:t>3</a:t>
            </a:fld>
            <a:endParaRPr lang="en-US"/>
          </a:p>
        </p:txBody>
      </p:sp>
    </p:spTree>
    <p:extLst>
      <p:ext uri="{BB962C8B-B14F-4D97-AF65-F5344CB8AC3E}">
        <p14:creationId xmlns:p14="http://schemas.microsoft.com/office/powerpoint/2010/main" val="6907273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87425"/>
          </a:xfrm>
          <a:solidFill>
            <a:schemeClr val="accent1">
              <a:lumMod val="60000"/>
              <a:lumOff val="40000"/>
            </a:schemeClr>
          </a:solidFill>
          <a:effectLst>
            <a:glow rad="228600">
              <a:schemeClr val="accent4">
                <a:lumMod val="60000"/>
                <a:lumOff val="40000"/>
                <a:alpha val="40000"/>
              </a:schemeClr>
            </a:glow>
          </a:effectLst>
        </p:spPr>
        <p:txBody>
          <a:bodyPr>
            <a:normAutofit/>
          </a:bodyPr>
          <a:lstStyle/>
          <a:p>
            <a:pPr algn="ctr"/>
            <a:r>
              <a:rPr lang="en-US" sz="4000" b="1" dirty="0">
                <a:solidFill>
                  <a:schemeClr val="accent4">
                    <a:lumMod val="60000"/>
                    <a:lumOff val="40000"/>
                  </a:schemeClr>
                </a:solidFill>
              </a:rPr>
              <a:t>INSUFFICIENT PROOF OF FINANCIAL </a:t>
            </a:r>
            <a:r>
              <a:rPr lang="en-US" sz="4000" b="1" dirty="0" smtClean="0">
                <a:solidFill>
                  <a:schemeClr val="accent4">
                    <a:lumMod val="60000"/>
                    <a:lumOff val="40000"/>
                  </a:schemeClr>
                </a:solidFill>
              </a:rPr>
              <a:t>HARDSHIP</a:t>
            </a:r>
            <a:endParaRPr lang="en-US" sz="4000" b="1" dirty="0">
              <a:solidFill>
                <a:schemeClr val="accent4">
                  <a:lumMod val="60000"/>
                  <a:lumOff val="40000"/>
                </a:schemeClr>
              </a:solidFill>
            </a:endParaRPr>
          </a:p>
        </p:txBody>
      </p:sp>
      <p:sp>
        <p:nvSpPr>
          <p:cNvPr id="3" name="Content Placeholder 2"/>
          <p:cNvSpPr>
            <a:spLocks noGrp="1"/>
          </p:cNvSpPr>
          <p:nvPr>
            <p:ph idx="1"/>
          </p:nvPr>
        </p:nvSpPr>
        <p:spPr>
          <a:xfrm>
            <a:off x="847725" y="1447800"/>
            <a:ext cx="10515600" cy="4933950"/>
          </a:xfrm>
          <a:effectLst>
            <a:glow rad="127000">
              <a:schemeClr val="accent4">
                <a:lumMod val="60000"/>
                <a:lumOff val="40000"/>
              </a:schemeClr>
            </a:glow>
          </a:effectLst>
        </p:spPr>
        <p:txBody>
          <a:bodyPr>
            <a:noAutofit/>
          </a:bodyPr>
          <a:lstStyle/>
          <a:p>
            <a:pPr marL="0" indent="0" algn="just">
              <a:lnSpc>
                <a:spcPct val="120000"/>
              </a:lnSpc>
              <a:spcBef>
                <a:spcPts val="0"/>
              </a:spcBef>
              <a:buNone/>
            </a:pPr>
            <a:r>
              <a:rPr lang="en-US" sz="1550" dirty="0" smtClean="0"/>
              <a:t>The </a:t>
            </a:r>
            <a:r>
              <a:rPr lang="en-US" sz="1550" dirty="0"/>
              <a:t>following are examples of financial proof some applicants may want to submit for </a:t>
            </a:r>
            <a:r>
              <a:rPr lang="en-US" sz="1550" dirty="0" smtClean="0"/>
              <a:t>ZBA consideration</a:t>
            </a:r>
            <a:r>
              <a:rPr lang="en-US" sz="1550" dirty="0"/>
              <a:t>. </a:t>
            </a:r>
          </a:p>
          <a:p>
            <a:pPr marL="0" indent="0" algn="just">
              <a:lnSpc>
                <a:spcPct val="120000"/>
              </a:lnSpc>
              <a:spcBef>
                <a:spcPts val="0"/>
              </a:spcBef>
              <a:buNone/>
            </a:pPr>
            <a:endParaRPr lang="en-US" sz="1550" u="sng" dirty="0" smtClean="0"/>
          </a:p>
          <a:p>
            <a:pPr marL="0" indent="0" algn="just">
              <a:lnSpc>
                <a:spcPct val="120000"/>
              </a:lnSpc>
              <a:spcBef>
                <a:spcPts val="0"/>
              </a:spcBef>
              <a:buNone/>
            </a:pPr>
            <a:r>
              <a:rPr lang="en-US" sz="1550" u="sng" dirty="0" smtClean="0"/>
              <a:t>VALUE </a:t>
            </a:r>
            <a:r>
              <a:rPr lang="en-US" sz="1550" u="sng" dirty="0"/>
              <a:t>ESTIMATE</a:t>
            </a:r>
            <a:r>
              <a:rPr lang="en-US" sz="1550" dirty="0"/>
              <a:t>: The real estate agent's estimate of the value of the property is poor </a:t>
            </a:r>
            <a:r>
              <a:rPr lang="en-US" sz="1550" dirty="0" smtClean="0"/>
              <a:t>proof of </a:t>
            </a:r>
            <a:r>
              <a:rPr lang="en-US" sz="1550" dirty="0"/>
              <a:t>financial hardship. The agent has a financial stake in the outcome of the variance request</a:t>
            </a:r>
            <a:r>
              <a:rPr lang="en-US" sz="1550" dirty="0" smtClean="0"/>
              <a:t>. A </a:t>
            </a:r>
            <a:r>
              <a:rPr lang="en-US" sz="1550" dirty="0"/>
              <a:t>better source of such information would be a professional appraisal.</a:t>
            </a:r>
          </a:p>
          <a:p>
            <a:pPr marL="0" indent="0" algn="just">
              <a:lnSpc>
                <a:spcPct val="120000"/>
              </a:lnSpc>
              <a:spcBef>
                <a:spcPts val="0"/>
              </a:spcBef>
              <a:buNone/>
            </a:pPr>
            <a:endParaRPr lang="en-US" sz="1550" u="sng" dirty="0" smtClean="0"/>
          </a:p>
          <a:p>
            <a:pPr marL="0" indent="0" algn="just">
              <a:lnSpc>
                <a:spcPct val="120000"/>
              </a:lnSpc>
              <a:spcBef>
                <a:spcPts val="0"/>
              </a:spcBef>
              <a:buNone/>
            </a:pPr>
            <a:r>
              <a:rPr lang="en-US" sz="1550" u="sng" dirty="0" smtClean="0"/>
              <a:t>DECLINE </a:t>
            </a:r>
            <a:r>
              <a:rPr lang="en-US" sz="1550" u="sng" dirty="0"/>
              <a:t>IN PROPERTY VALUE</a:t>
            </a:r>
            <a:r>
              <a:rPr lang="en-US" sz="1550" dirty="0"/>
              <a:t>: Statement showing decline in property value, especially if </a:t>
            </a:r>
            <a:r>
              <a:rPr lang="en-US" sz="1550" dirty="0" smtClean="0"/>
              <a:t>it merely </a:t>
            </a:r>
            <a:r>
              <a:rPr lang="en-US" sz="1550" dirty="0"/>
              <a:t>compares potential sale price versus what the applicant paid for it in the past under </a:t>
            </a:r>
            <a:r>
              <a:rPr lang="en-US" sz="1550" dirty="0" smtClean="0"/>
              <a:t>the current </a:t>
            </a:r>
            <a:r>
              <a:rPr lang="en-US" sz="1550" dirty="0"/>
              <a:t>zoning. Courts have said that the purpose of a use variance is not to remedy </a:t>
            </a:r>
            <a:r>
              <a:rPr lang="en-US" sz="1550" dirty="0" smtClean="0"/>
              <a:t>poor business </a:t>
            </a:r>
            <a:r>
              <a:rPr lang="en-US" sz="1550" dirty="0"/>
              <a:t>decisions such as paying too much for a piece of property.</a:t>
            </a:r>
          </a:p>
          <a:p>
            <a:pPr marL="0" indent="0" algn="just">
              <a:lnSpc>
                <a:spcPct val="120000"/>
              </a:lnSpc>
              <a:spcBef>
                <a:spcPts val="0"/>
              </a:spcBef>
              <a:buNone/>
            </a:pPr>
            <a:r>
              <a:rPr lang="en-US" sz="1550" dirty="0"/>
              <a:t>Economic downturns would affect a majority of property in the neighborhood, so all would </a:t>
            </a:r>
            <a:r>
              <a:rPr lang="en-US" sz="1550" dirty="0" smtClean="0"/>
              <a:t>be faced </a:t>
            </a:r>
            <a:r>
              <a:rPr lang="en-US" sz="1550" dirty="0"/>
              <a:t>with a decline in property value.</a:t>
            </a:r>
          </a:p>
          <a:p>
            <a:pPr marL="0" indent="0" algn="just">
              <a:lnSpc>
                <a:spcPct val="120000"/>
              </a:lnSpc>
              <a:spcBef>
                <a:spcPts val="0"/>
              </a:spcBef>
              <a:buNone/>
            </a:pPr>
            <a:endParaRPr lang="en-US" sz="1550" u="sng" dirty="0" smtClean="0"/>
          </a:p>
          <a:p>
            <a:pPr marL="0" indent="0" algn="just">
              <a:lnSpc>
                <a:spcPct val="120000"/>
              </a:lnSpc>
              <a:spcBef>
                <a:spcPts val="0"/>
              </a:spcBef>
              <a:buNone/>
            </a:pPr>
            <a:r>
              <a:rPr lang="en-US" sz="1550" u="sng" dirty="0" smtClean="0"/>
              <a:t>EARNINGS </a:t>
            </a:r>
            <a:r>
              <a:rPr lang="en-US" sz="1550" u="sng" dirty="0"/>
              <a:t>POTENTIAL</a:t>
            </a:r>
            <a:r>
              <a:rPr lang="en-US" sz="1550" dirty="0"/>
              <a:t>: A statement comparing the current earnings to the </a:t>
            </a:r>
            <a:r>
              <a:rPr lang="en-US" sz="1550" dirty="0" smtClean="0"/>
              <a:t>potential earnings </a:t>
            </a:r>
            <a:r>
              <a:rPr lang="en-US" sz="1550" dirty="0"/>
              <a:t>if a use variance was granted which show that the requested use would be </a:t>
            </a:r>
            <a:r>
              <a:rPr lang="en-US" sz="1550" dirty="0" smtClean="0"/>
              <a:t>more valuable </a:t>
            </a:r>
            <a:r>
              <a:rPr lang="en-US" sz="1550" dirty="0"/>
              <a:t>than current use</a:t>
            </a:r>
            <a:r>
              <a:rPr lang="en-US" sz="1550" dirty="0" smtClean="0"/>
              <a:t>.</a:t>
            </a:r>
          </a:p>
          <a:p>
            <a:pPr marL="0" indent="0" algn="just">
              <a:lnSpc>
                <a:spcPct val="120000"/>
              </a:lnSpc>
              <a:spcBef>
                <a:spcPts val="0"/>
              </a:spcBef>
              <a:buNone/>
            </a:pPr>
            <a:endParaRPr lang="en-US" sz="1550" dirty="0" smtClean="0"/>
          </a:p>
          <a:p>
            <a:pPr marL="0" indent="0" algn="just">
              <a:lnSpc>
                <a:spcPct val="120000"/>
              </a:lnSpc>
              <a:spcBef>
                <a:spcPts val="0"/>
              </a:spcBef>
              <a:buNone/>
            </a:pPr>
            <a:r>
              <a:rPr lang="en-US" sz="1550" dirty="0" smtClean="0"/>
              <a:t>Applicant </a:t>
            </a:r>
            <a:r>
              <a:rPr lang="en-US" sz="1550" dirty="0"/>
              <a:t>is not entitled to maximize profit. The ZBA determines what is a “reasonable“ rate </a:t>
            </a:r>
            <a:r>
              <a:rPr lang="en-US" sz="1550" dirty="0" smtClean="0"/>
              <a:t>of return</a:t>
            </a:r>
            <a:endParaRPr lang="en-US" sz="1550" dirty="0"/>
          </a:p>
        </p:txBody>
      </p:sp>
      <p:sp>
        <p:nvSpPr>
          <p:cNvPr id="4" name="Slide Number Placeholder 3"/>
          <p:cNvSpPr>
            <a:spLocks noGrp="1"/>
          </p:cNvSpPr>
          <p:nvPr>
            <p:ph type="sldNum" sz="quarter" idx="12"/>
          </p:nvPr>
        </p:nvSpPr>
        <p:spPr/>
        <p:txBody>
          <a:bodyPr/>
          <a:lstStyle/>
          <a:p>
            <a:fld id="{55A46DE6-96C2-4B08-8D37-6E0BDF9AAE87}" type="slidenum">
              <a:rPr lang="en-US" smtClean="0"/>
              <a:t>30</a:t>
            </a:fld>
            <a:endParaRPr lang="en-US"/>
          </a:p>
        </p:txBody>
      </p:sp>
    </p:spTree>
    <p:extLst>
      <p:ext uri="{BB962C8B-B14F-4D97-AF65-F5344CB8AC3E}">
        <p14:creationId xmlns:p14="http://schemas.microsoft.com/office/powerpoint/2010/main" val="186521099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75000"/>
              <a:alpha val="66000"/>
            </a:schemeClr>
          </a:solidFill>
        </p:spPr>
        <p:txBody>
          <a:bodyPr/>
          <a:lstStyle/>
          <a:p>
            <a:pPr algn="ctr"/>
            <a:r>
              <a:rPr lang="en-US" sz="6600" b="1" dirty="0">
                <a:solidFill>
                  <a:schemeClr val="accent4">
                    <a:lumMod val="60000"/>
                    <a:lumOff val="40000"/>
                  </a:schemeClr>
                </a:solidFill>
              </a:rPr>
              <a:t>USE VARIANCE STANDARD </a:t>
            </a:r>
            <a:r>
              <a:rPr lang="en-US" sz="6600" b="1" dirty="0" smtClean="0">
                <a:solidFill>
                  <a:schemeClr val="accent4">
                    <a:lumMod val="60000"/>
                    <a:lumOff val="40000"/>
                  </a:schemeClr>
                </a:solidFill>
              </a:rPr>
              <a:t>#2</a:t>
            </a:r>
            <a:r>
              <a:rPr lang="en-US" b="1" dirty="0" smtClean="0"/>
              <a:t> </a:t>
            </a:r>
            <a:endParaRPr lang="en-US" b="1" dirty="0"/>
          </a:p>
        </p:txBody>
      </p:sp>
      <p:sp>
        <p:nvSpPr>
          <p:cNvPr id="3" name="Content Placeholder 2"/>
          <p:cNvSpPr>
            <a:spLocks noGrp="1"/>
          </p:cNvSpPr>
          <p:nvPr>
            <p:ph idx="1"/>
          </p:nvPr>
        </p:nvSpPr>
        <p:spPr>
          <a:xfrm>
            <a:off x="838200" y="1690688"/>
            <a:ext cx="10515600" cy="4681537"/>
          </a:xfrm>
        </p:spPr>
        <p:txBody>
          <a:bodyPr>
            <a:noAutofit/>
          </a:bodyPr>
          <a:lstStyle/>
          <a:p>
            <a:pPr marL="0" indent="0" algn="just">
              <a:buNone/>
            </a:pPr>
            <a:r>
              <a:rPr lang="en-US" sz="1550" dirty="0" smtClean="0"/>
              <a:t>The </a:t>
            </a:r>
            <a:r>
              <a:rPr lang="en-US" sz="1550" dirty="0"/>
              <a:t>plight of the subject parcel, through the operation of the zoning restrictions, must be due to unique circumstances and not general neighborhood conditions. To be unique, the problem with the zoning must not be shared by a substantial portion of other properties in the zoning district. </a:t>
            </a:r>
            <a:r>
              <a:rPr lang="en-US" sz="1550" dirty="0" smtClean="0"/>
              <a:t> A </a:t>
            </a:r>
            <a:r>
              <a:rPr lang="en-US" sz="1550" dirty="0"/>
              <a:t>shared problem might indicate a larger concern about the appropriateness of the uses listed in that zoning district</a:t>
            </a:r>
            <a:r>
              <a:rPr lang="en-US" sz="1550" dirty="0" smtClean="0"/>
              <a:t>.</a:t>
            </a:r>
          </a:p>
          <a:p>
            <a:pPr marL="0" indent="0" algn="just">
              <a:buNone/>
            </a:pPr>
            <a:r>
              <a:rPr lang="en-US" sz="1550" dirty="0" smtClean="0"/>
              <a:t> </a:t>
            </a:r>
            <a:r>
              <a:rPr lang="en-US" sz="1550" dirty="0"/>
              <a:t>For example, the owners of a single-family home in a densely developed area, zoned for </a:t>
            </a:r>
            <a:r>
              <a:rPr lang="en-US" sz="1550" dirty="0" smtClean="0"/>
              <a:t>one and </a:t>
            </a:r>
            <a:r>
              <a:rPr lang="en-US" sz="1550" dirty="0"/>
              <a:t>two-family homes on a busy road in a tight real estate market, might have trouble selling their house and hope their chances might be better if they were to obtain a use variance to add commercial space to the house. </a:t>
            </a:r>
            <a:endParaRPr lang="en-US" sz="1550" dirty="0" smtClean="0"/>
          </a:p>
          <a:p>
            <a:pPr marL="0" indent="0" algn="just">
              <a:buNone/>
            </a:pPr>
            <a:r>
              <a:rPr lang="en-US" sz="1550" u="sng" dirty="0" smtClean="0"/>
              <a:t>EXAMPLE </a:t>
            </a:r>
            <a:r>
              <a:rPr lang="en-US" sz="1550" u="sng" dirty="0"/>
              <a:t>(1)</a:t>
            </a:r>
            <a:r>
              <a:rPr lang="en-US" sz="1550" dirty="0"/>
              <a:t> Is this a unique circumstance? The owner needs to operate a home business out of his residence so he can care for a sick relative. No. The uniqueness, which is that of needing to work at home, does not relate to the property. The reasoning behind this claim that a use variance is needed is the owner’s circumstances, not those of the property</a:t>
            </a:r>
            <a:r>
              <a:rPr lang="en-US" sz="1550" dirty="0" smtClean="0"/>
              <a:t>.</a:t>
            </a:r>
          </a:p>
          <a:p>
            <a:pPr marL="0" indent="0" algn="just">
              <a:buNone/>
            </a:pPr>
            <a:r>
              <a:rPr lang="en-US" sz="1550" dirty="0" smtClean="0"/>
              <a:t> </a:t>
            </a:r>
            <a:r>
              <a:rPr lang="en-US" sz="1550" u="sng" dirty="0"/>
              <a:t>EXAMPLE (2)</a:t>
            </a:r>
            <a:r>
              <a:rPr lang="en-US" sz="1550" dirty="0"/>
              <a:t> Is this a unique circumstance? The building is a very large historic home in single-family residential district made up of bungalows. This may be unique, if the large home was the original farm house or estate house before much smaller homes grew up around it. The </a:t>
            </a:r>
            <a:r>
              <a:rPr lang="en-US" sz="1550" dirty="0" smtClean="0"/>
              <a:t>cost </a:t>
            </a:r>
            <a:r>
              <a:rPr lang="en-US" sz="1550" dirty="0"/>
              <a:t>of maintaining and heating it as a single-family home may be a factor when considering financial hardship. </a:t>
            </a:r>
            <a:endParaRPr lang="en-US" sz="1550" dirty="0" smtClean="0"/>
          </a:p>
          <a:p>
            <a:pPr marL="0" indent="0" algn="just">
              <a:buNone/>
            </a:pPr>
            <a:r>
              <a:rPr lang="en-US" sz="1550" u="sng" dirty="0" smtClean="0"/>
              <a:t>EXAMPLE </a:t>
            </a:r>
            <a:r>
              <a:rPr lang="en-US" sz="1550" u="sng" dirty="0"/>
              <a:t>(3) </a:t>
            </a:r>
            <a:r>
              <a:rPr lang="en-US" sz="1550" dirty="0"/>
              <a:t>Is this unique circumstance? The municipality prohibits the overnight parking of tractor-trailers in residential districts. The homeowner is a long distance truck driver who wants to park his rig next to his garage when he's between trips. This is not a unique circumstance as defined by the use variance standard as the circumstance relates to the person not the property. </a:t>
            </a:r>
            <a:endParaRPr lang="en-US" sz="1550" dirty="0" smtClean="0"/>
          </a:p>
          <a:p>
            <a:pPr marL="0" indent="0" algn="just">
              <a:buNone/>
            </a:pPr>
            <a:r>
              <a:rPr lang="en-US" sz="1550" dirty="0" smtClean="0"/>
              <a:t>The </a:t>
            </a:r>
            <a:r>
              <a:rPr lang="en-US" sz="1550" dirty="0"/>
              <a:t>property owner could request that the municipal governing board repeal or amend the local law.</a:t>
            </a:r>
          </a:p>
        </p:txBody>
      </p:sp>
      <p:sp>
        <p:nvSpPr>
          <p:cNvPr id="4" name="Slide Number Placeholder 3"/>
          <p:cNvSpPr>
            <a:spLocks noGrp="1"/>
          </p:cNvSpPr>
          <p:nvPr>
            <p:ph type="sldNum" sz="quarter" idx="12"/>
          </p:nvPr>
        </p:nvSpPr>
        <p:spPr/>
        <p:txBody>
          <a:bodyPr/>
          <a:lstStyle/>
          <a:p>
            <a:fld id="{55A46DE6-96C2-4B08-8D37-6E0BDF9AAE87}" type="slidenum">
              <a:rPr lang="en-US" smtClean="0"/>
              <a:t>31</a:t>
            </a:fld>
            <a:endParaRPr lang="en-US"/>
          </a:p>
        </p:txBody>
      </p:sp>
    </p:spTree>
    <p:extLst>
      <p:ext uri="{BB962C8B-B14F-4D97-AF65-F5344CB8AC3E}">
        <p14:creationId xmlns:p14="http://schemas.microsoft.com/office/powerpoint/2010/main" val="210527152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82675"/>
          </a:xfrm>
          <a:solidFill>
            <a:schemeClr val="accent1">
              <a:lumMod val="75000"/>
              <a:alpha val="65000"/>
            </a:schemeClr>
          </a:solidFill>
        </p:spPr>
        <p:txBody>
          <a:bodyPr>
            <a:normAutofit/>
          </a:bodyPr>
          <a:lstStyle/>
          <a:p>
            <a:pPr algn="ctr"/>
            <a:r>
              <a:rPr lang="en-US" sz="6600" b="1" dirty="0">
                <a:solidFill>
                  <a:schemeClr val="accent4">
                    <a:lumMod val="60000"/>
                    <a:lumOff val="40000"/>
                  </a:schemeClr>
                </a:solidFill>
              </a:rPr>
              <a:t>USE VARIANCE STANDARD </a:t>
            </a:r>
            <a:r>
              <a:rPr lang="en-US" sz="6600" b="1" dirty="0" smtClean="0">
                <a:solidFill>
                  <a:schemeClr val="accent4">
                    <a:lumMod val="60000"/>
                    <a:lumOff val="40000"/>
                  </a:schemeClr>
                </a:solidFill>
              </a:rPr>
              <a:t>#3 </a:t>
            </a:r>
            <a:endParaRPr lang="en-US" sz="6600" b="1" dirty="0">
              <a:solidFill>
                <a:schemeClr val="accent4">
                  <a:lumMod val="60000"/>
                  <a:lumOff val="40000"/>
                </a:schemeClr>
              </a:solidFill>
            </a:endParaRPr>
          </a:p>
        </p:txBody>
      </p:sp>
      <p:sp>
        <p:nvSpPr>
          <p:cNvPr id="3" name="Content Placeholder 2"/>
          <p:cNvSpPr>
            <a:spLocks noGrp="1"/>
          </p:cNvSpPr>
          <p:nvPr>
            <p:ph idx="1"/>
          </p:nvPr>
        </p:nvSpPr>
        <p:spPr>
          <a:xfrm>
            <a:off x="838200" y="1533524"/>
            <a:ext cx="10515600" cy="4829175"/>
          </a:xfrm>
        </p:spPr>
        <p:txBody>
          <a:bodyPr>
            <a:noAutofit/>
          </a:bodyPr>
          <a:lstStyle/>
          <a:p>
            <a:pPr marL="0" indent="0" algn="just">
              <a:lnSpc>
                <a:spcPct val="120000"/>
              </a:lnSpc>
              <a:spcBef>
                <a:spcPts val="1200"/>
              </a:spcBef>
              <a:buNone/>
            </a:pPr>
            <a:r>
              <a:rPr lang="en-US" sz="2000" dirty="0" smtClean="0"/>
              <a:t>The third </a:t>
            </a:r>
            <a:r>
              <a:rPr lang="en-US" sz="2000" dirty="0"/>
              <a:t>element of the use variance test is self-created hardship</a:t>
            </a:r>
            <a:r>
              <a:rPr lang="en-US" sz="2000" dirty="0" smtClean="0"/>
              <a:t>.</a:t>
            </a:r>
          </a:p>
          <a:p>
            <a:pPr marL="0" indent="0" algn="just">
              <a:lnSpc>
                <a:spcPct val="120000"/>
              </a:lnSpc>
              <a:spcBef>
                <a:spcPts val="1200"/>
              </a:spcBef>
              <a:buNone/>
            </a:pPr>
            <a:r>
              <a:rPr lang="en-US" sz="2000" dirty="0" smtClean="0"/>
              <a:t> </a:t>
            </a:r>
            <a:r>
              <a:rPr lang="en-US" sz="2000" dirty="0"/>
              <a:t>An applicant for a use variance must prove the hardship the property suffers was not created by the owner. A common hardship that is claimed is that the applicant did not know that what they want to do with the property is not allowed by zoning. However, this is a case where the old saying, “Ignorance of the Law Is No Excuse” applies. Property owners are bound by zoning restrictions, even if they are unaware of those zoning restrictions. </a:t>
            </a:r>
            <a:endParaRPr lang="en-US" sz="2000" dirty="0" smtClean="0"/>
          </a:p>
          <a:p>
            <a:pPr marL="0" indent="0" algn="just">
              <a:lnSpc>
                <a:spcPct val="120000"/>
              </a:lnSpc>
              <a:spcBef>
                <a:spcPts val="1200"/>
              </a:spcBef>
              <a:buNone/>
            </a:pPr>
            <a:r>
              <a:rPr lang="en-US" sz="2000" dirty="0" smtClean="0"/>
              <a:t>Sometimes </a:t>
            </a:r>
            <a:r>
              <a:rPr lang="en-US" sz="2000" dirty="0"/>
              <a:t>hardship is created by an action of the property owner after they purchase the property. For example: A couple purchases residential property with a large room above the detached garage, spends large sums of money converting the room into a dance studio, and then finds out they cannot operate legally when the zoning enforcement officer finds out about the studio and issues them a citation. If they apply for a use variance, they cannot use the costs of renovation in their hardship argument because the costs would be considered “self created.”</a:t>
            </a:r>
          </a:p>
        </p:txBody>
      </p:sp>
      <p:sp>
        <p:nvSpPr>
          <p:cNvPr id="4" name="Slide Number Placeholder 3"/>
          <p:cNvSpPr>
            <a:spLocks noGrp="1"/>
          </p:cNvSpPr>
          <p:nvPr>
            <p:ph type="sldNum" sz="quarter" idx="12"/>
          </p:nvPr>
        </p:nvSpPr>
        <p:spPr/>
        <p:txBody>
          <a:bodyPr/>
          <a:lstStyle/>
          <a:p>
            <a:fld id="{55A46DE6-96C2-4B08-8D37-6E0BDF9AAE87}" type="slidenum">
              <a:rPr lang="en-US" smtClean="0"/>
              <a:t>32</a:t>
            </a:fld>
            <a:endParaRPr lang="en-US"/>
          </a:p>
        </p:txBody>
      </p:sp>
    </p:spTree>
    <p:extLst>
      <p:ext uri="{BB962C8B-B14F-4D97-AF65-F5344CB8AC3E}">
        <p14:creationId xmlns:p14="http://schemas.microsoft.com/office/powerpoint/2010/main" val="154141567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75000"/>
              <a:alpha val="73000"/>
            </a:schemeClr>
          </a:solidFill>
        </p:spPr>
        <p:txBody>
          <a:bodyPr>
            <a:normAutofit/>
          </a:bodyPr>
          <a:lstStyle/>
          <a:p>
            <a:pPr algn="just"/>
            <a:r>
              <a:rPr lang="en-US" sz="6600" b="1" dirty="0">
                <a:solidFill>
                  <a:schemeClr val="accent4">
                    <a:lumMod val="60000"/>
                    <a:lumOff val="40000"/>
                  </a:schemeClr>
                </a:solidFill>
              </a:rPr>
              <a:t>USE VARIANCE STANDARD </a:t>
            </a:r>
            <a:r>
              <a:rPr lang="en-US" sz="6600" b="1" dirty="0" smtClean="0">
                <a:solidFill>
                  <a:schemeClr val="accent4">
                    <a:lumMod val="60000"/>
                    <a:lumOff val="40000"/>
                  </a:schemeClr>
                </a:solidFill>
              </a:rPr>
              <a:t>#4 </a:t>
            </a:r>
            <a:endParaRPr lang="en-US" sz="6600" b="1" dirty="0">
              <a:solidFill>
                <a:schemeClr val="accent4">
                  <a:lumMod val="60000"/>
                  <a:lumOff val="40000"/>
                </a:schemeClr>
              </a:solidFill>
            </a:endParaRPr>
          </a:p>
        </p:txBody>
      </p:sp>
      <p:sp>
        <p:nvSpPr>
          <p:cNvPr id="3" name="Content Placeholder 2"/>
          <p:cNvSpPr>
            <a:spLocks noGrp="1"/>
          </p:cNvSpPr>
          <p:nvPr>
            <p:ph idx="1"/>
          </p:nvPr>
        </p:nvSpPr>
        <p:spPr/>
        <p:txBody>
          <a:bodyPr>
            <a:noAutofit/>
          </a:bodyPr>
          <a:lstStyle/>
          <a:p>
            <a:pPr marL="0" indent="0" algn="just">
              <a:lnSpc>
                <a:spcPct val="120000"/>
              </a:lnSpc>
              <a:spcBef>
                <a:spcPts val="1200"/>
              </a:spcBef>
              <a:buNone/>
            </a:pPr>
            <a:r>
              <a:rPr lang="en-US" sz="2000" dirty="0" smtClean="0"/>
              <a:t>If </a:t>
            </a:r>
            <a:r>
              <a:rPr lang="en-US" sz="2000" dirty="0"/>
              <a:t>statutory standards are properly applied, “passing” the first three parts of the use variance test is quite difficult. But applicants who pass those first three parts of the test must also demonstrate that the use for which the variance is requested, if granted, will fit into its surroundings and not have a detrimental effect on the neighborhood around it</a:t>
            </a:r>
            <a:r>
              <a:rPr lang="en-US" sz="2000" dirty="0" smtClean="0"/>
              <a:t>.</a:t>
            </a:r>
          </a:p>
          <a:p>
            <a:pPr marL="0" indent="0" algn="just">
              <a:lnSpc>
                <a:spcPct val="120000"/>
              </a:lnSpc>
              <a:spcBef>
                <a:spcPts val="1200"/>
              </a:spcBef>
              <a:buNone/>
            </a:pPr>
            <a:r>
              <a:rPr lang="en-US" sz="2000" dirty="0" smtClean="0"/>
              <a:t>A </a:t>
            </a:r>
            <a:r>
              <a:rPr lang="en-US" sz="2000" dirty="0"/>
              <a:t>ZBA member should consider whether the use requested would be compatible with surrounding use. For example, will it create any safety hazards, such as storage of toxic chemicals or blockage of roads during service deliveries. What impact will it have on traffic? Will </a:t>
            </a:r>
            <a:r>
              <a:rPr lang="en-US" sz="2000" dirty="0" smtClean="0"/>
              <a:t>it </a:t>
            </a:r>
            <a:r>
              <a:rPr lang="en-US" sz="2000" dirty="0"/>
              <a:t>create a disturbance due to noise or night time lighting? Will it create a parking shortage or unsafe parking situations? </a:t>
            </a:r>
            <a:endParaRPr lang="en-US" sz="2000" dirty="0" smtClean="0"/>
          </a:p>
        </p:txBody>
      </p:sp>
      <p:sp>
        <p:nvSpPr>
          <p:cNvPr id="4" name="Slide Number Placeholder 3"/>
          <p:cNvSpPr>
            <a:spLocks noGrp="1"/>
          </p:cNvSpPr>
          <p:nvPr>
            <p:ph type="sldNum" sz="quarter" idx="12"/>
          </p:nvPr>
        </p:nvSpPr>
        <p:spPr/>
        <p:txBody>
          <a:bodyPr/>
          <a:lstStyle/>
          <a:p>
            <a:fld id="{55A46DE6-96C2-4B08-8D37-6E0BDF9AAE87}" type="slidenum">
              <a:rPr lang="en-US" smtClean="0"/>
              <a:t>33</a:t>
            </a:fld>
            <a:endParaRPr lang="en-US"/>
          </a:p>
        </p:txBody>
      </p:sp>
    </p:spTree>
    <p:extLst>
      <p:ext uri="{BB962C8B-B14F-4D97-AF65-F5344CB8AC3E}">
        <p14:creationId xmlns:p14="http://schemas.microsoft.com/office/powerpoint/2010/main" val="94827791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75000"/>
              <a:alpha val="66000"/>
            </a:schemeClr>
          </a:solidFill>
        </p:spPr>
        <p:txBody>
          <a:bodyPr>
            <a:normAutofit/>
          </a:bodyPr>
          <a:lstStyle/>
          <a:p>
            <a:pPr algn="ctr"/>
            <a:r>
              <a:rPr lang="en-US" sz="4800" b="1" dirty="0">
                <a:solidFill>
                  <a:schemeClr val="accent4">
                    <a:lumMod val="60000"/>
                    <a:lumOff val="40000"/>
                  </a:schemeClr>
                </a:solidFill>
              </a:rPr>
              <a:t>GRANT MINIMUM VARIANCE </a:t>
            </a:r>
            <a:r>
              <a:rPr lang="en-US" sz="4800" b="1" dirty="0" smtClean="0">
                <a:solidFill>
                  <a:schemeClr val="accent4">
                    <a:lumMod val="60000"/>
                    <a:lumOff val="40000"/>
                  </a:schemeClr>
                </a:solidFill>
              </a:rPr>
              <a:t>NECESSARY</a:t>
            </a:r>
            <a:endParaRPr lang="en-US" sz="4800" b="1" dirty="0">
              <a:solidFill>
                <a:schemeClr val="accent4">
                  <a:lumMod val="60000"/>
                  <a:lumOff val="40000"/>
                </a:schemeClr>
              </a:solidFill>
            </a:endParaRPr>
          </a:p>
        </p:txBody>
      </p:sp>
      <p:sp>
        <p:nvSpPr>
          <p:cNvPr id="3" name="Content Placeholder 2"/>
          <p:cNvSpPr>
            <a:spLocks noGrp="1"/>
          </p:cNvSpPr>
          <p:nvPr>
            <p:ph idx="1"/>
          </p:nvPr>
        </p:nvSpPr>
        <p:spPr/>
        <p:txBody>
          <a:bodyPr>
            <a:normAutofit fontScale="92500" lnSpcReduction="20000"/>
          </a:bodyPr>
          <a:lstStyle/>
          <a:p>
            <a:pPr marL="0" indent="0" algn="just">
              <a:buNone/>
            </a:pPr>
            <a:r>
              <a:rPr lang="en-US" dirty="0" smtClean="0"/>
              <a:t>New </a:t>
            </a:r>
            <a:r>
              <a:rPr lang="en-US" dirty="0"/>
              <a:t>York State statutes direct local zoning boards of appeals to grant the minimum </a:t>
            </a:r>
            <a:r>
              <a:rPr lang="en-US" dirty="0" smtClean="0"/>
              <a:t>variance they </a:t>
            </a:r>
            <a:r>
              <a:rPr lang="en-US" dirty="0"/>
              <a:t>“shall deem necessary and adequate, and at the same time preserve and protect </a:t>
            </a:r>
            <a:r>
              <a:rPr lang="en-US" dirty="0" smtClean="0"/>
              <a:t>the character </a:t>
            </a:r>
            <a:r>
              <a:rPr lang="en-US" dirty="0"/>
              <a:t>of the neighborhood and the health, safety and welfare of the community.” In </a:t>
            </a:r>
            <a:r>
              <a:rPr lang="en-US" dirty="0" smtClean="0"/>
              <a:t>other words</a:t>
            </a:r>
            <a:r>
              <a:rPr lang="en-US" dirty="0"/>
              <a:t>, the zoning board of appeals does not necessarily have to grant or reject a </a:t>
            </a:r>
            <a:r>
              <a:rPr lang="en-US" dirty="0" smtClean="0"/>
              <a:t>variance application </a:t>
            </a:r>
            <a:r>
              <a:rPr lang="en-US" dirty="0"/>
              <a:t>exactly as submitted. The ZBA need not grant a permit for a superstore when </a:t>
            </a:r>
            <a:r>
              <a:rPr lang="en-US" dirty="0" smtClean="0"/>
              <a:t>a variance </a:t>
            </a:r>
            <a:r>
              <a:rPr lang="en-US" dirty="0"/>
              <a:t>for a neighborhood store would relieve the hardship.</a:t>
            </a:r>
          </a:p>
          <a:p>
            <a:pPr marL="0" indent="0" algn="just">
              <a:buNone/>
            </a:pPr>
            <a:r>
              <a:rPr lang="en-US" dirty="0"/>
              <a:t>Here’s an example: An applicant submits an application for a use variance for a </a:t>
            </a:r>
            <a:r>
              <a:rPr lang="en-US" dirty="0" smtClean="0"/>
              <a:t>five-unit apartment </a:t>
            </a:r>
            <a:r>
              <a:rPr lang="en-US" dirty="0"/>
              <a:t>building in an area zoned for two-unit residences. The zoning board of </a:t>
            </a:r>
            <a:r>
              <a:rPr lang="en-US" dirty="0" smtClean="0"/>
              <a:t>appeals agrees </a:t>
            </a:r>
            <a:r>
              <a:rPr lang="en-US" dirty="0"/>
              <a:t>the zoning regulations impose a hardship but concludes that a three-unit building </a:t>
            </a:r>
            <a:r>
              <a:rPr lang="en-US" dirty="0" smtClean="0"/>
              <a:t>would be </a:t>
            </a:r>
            <a:r>
              <a:rPr lang="en-US" dirty="0"/>
              <a:t>adequate for the applicant to realize a reasonable return. Therefore, the board should </a:t>
            </a:r>
            <a:r>
              <a:rPr lang="en-US" dirty="0" smtClean="0"/>
              <a:t>grant only </a:t>
            </a:r>
            <a:r>
              <a:rPr lang="en-US" dirty="0"/>
              <a:t>the minimum variance – one additional unit.</a:t>
            </a:r>
          </a:p>
          <a:p>
            <a:pPr marL="0" indent="0">
              <a:buNone/>
            </a:pPr>
            <a:endParaRPr lang="en-US" dirty="0"/>
          </a:p>
        </p:txBody>
      </p:sp>
      <p:sp>
        <p:nvSpPr>
          <p:cNvPr id="4" name="Slide Number Placeholder 3"/>
          <p:cNvSpPr>
            <a:spLocks noGrp="1"/>
          </p:cNvSpPr>
          <p:nvPr>
            <p:ph type="sldNum" sz="quarter" idx="12"/>
          </p:nvPr>
        </p:nvSpPr>
        <p:spPr/>
        <p:txBody>
          <a:bodyPr/>
          <a:lstStyle/>
          <a:p>
            <a:fld id="{55A46DE6-96C2-4B08-8D37-6E0BDF9AAE87}" type="slidenum">
              <a:rPr lang="en-US" smtClean="0"/>
              <a:t>34</a:t>
            </a:fld>
            <a:endParaRPr lang="en-US"/>
          </a:p>
        </p:txBody>
      </p:sp>
    </p:spTree>
    <p:extLst>
      <p:ext uri="{BB962C8B-B14F-4D97-AF65-F5344CB8AC3E}">
        <p14:creationId xmlns:p14="http://schemas.microsoft.com/office/powerpoint/2010/main" val="366312294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9788" y="365125"/>
            <a:ext cx="10515600" cy="987425"/>
          </a:xfrm>
          <a:gradFill>
            <a:gsLst>
              <a:gs pos="13000">
                <a:schemeClr val="accent4">
                  <a:lumMod val="60000"/>
                  <a:lumOff val="40000"/>
                </a:schemeClr>
              </a:gs>
              <a:gs pos="50000">
                <a:schemeClr val="bg2">
                  <a:shade val="96000"/>
                  <a:satMod val="120000"/>
                  <a:lumMod val="90000"/>
                </a:schemeClr>
              </a:gs>
            </a:gsLst>
            <a:lin ang="16200000" scaled="1"/>
          </a:gradFill>
        </p:spPr>
        <p:txBody>
          <a:bodyPr>
            <a:normAutofit fontScale="90000"/>
          </a:bodyPr>
          <a:lstStyle/>
          <a:p>
            <a:pPr algn="ctr"/>
            <a:r>
              <a:rPr lang="en-US" sz="6600" b="1" dirty="0">
                <a:solidFill>
                  <a:schemeClr val="accent1">
                    <a:lumMod val="50000"/>
                  </a:schemeClr>
                </a:solidFill>
              </a:rPr>
              <a:t>CONDITIONS OF APPROVAL</a:t>
            </a:r>
          </a:p>
        </p:txBody>
      </p:sp>
      <p:sp>
        <p:nvSpPr>
          <p:cNvPr id="6" name="Text Placeholder 5"/>
          <p:cNvSpPr>
            <a:spLocks noGrp="1"/>
          </p:cNvSpPr>
          <p:nvPr>
            <p:ph type="body" idx="1"/>
          </p:nvPr>
        </p:nvSpPr>
        <p:spPr>
          <a:xfrm>
            <a:off x="839788" y="1352550"/>
            <a:ext cx="10515600" cy="1343025"/>
          </a:xfrm>
        </p:spPr>
        <p:txBody>
          <a:bodyPr>
            <a:normAutofit fontScale="55000" lnSpcReduction="20000"/>
          </a:bodyPr>
          <a:lstStyle/>
          <a:p>
            <a:pPr algn="just"/>
            <a:r>
              <a:rPr lang="en-US" sz="2600" dirty="0" smtClean="0"/>
              <a:t>The </a:t>
            </a:r>
            <a:r>
              <a:rPr lang="en-US" sz="2600" dirty="0"/>
              <a:t>statutes empower the board of appeals, when granting a use or area variance, to </a:t>
            </a:r>
            <a:r>
              <a:rPr lang="en-US" sz="2600" dirty="0" smtClean="0"/>
              <a:t>impose reasonable </a:t>
            </a:r>
            <a:r>
              <a:rPr lang="en-US" sz="2600" dirty="0"/>
              <a:t>conditions and restrictions directly related to and incidental to the proposed use </a:t>
            </a:r>
            <a:r>
              <a:rPr lang="en-US" sz="2600" dirty="0" smtClean="0"/>
              <a:t>of the </a:t>
            </a:r>
            <a:r>
              <a:rPr lang="en-US" sz="2600" dirty="0"/>
              <a:t>property. Conditions are meant to mitigate the impacts of the approved project on both </a:t>
            </a:r>
            <a:r>
              <a:rPr lang="en-US" sz="2600" dirty="0" smtClean="0"/>
              <a:t>the neighborhood </a:t>
            </a:r>
            <a:r>
              <a:rPr lang="en-US" sz="2600" dirty="0"/>
              <a:t>and on the integrity of the zoning </a:t>
            </a:r>
            <a:r>
              <a:rPr lang="en-US" sz="2600" dirty="0" smtClean="0"/>
              <a:t>law. </a:t>
            </a:r>
          </a:p>
          <a:p>
            <a:pPr algn="just"/>
            <a:r>
              <a:rPr lang="en-US" sz="2600" dirty="0" smtClean="0"/>
              <a:t>Sometimes </a:t>
            </a:r>
            <a:r>
              <a:rPr lang="en-US" sz="2600" dirty="0"/>
              <a:t>attaching a condition to the approval, such as the specification of materials </a:t>
            </a:r>
            <a:r>
              <a:rPr lang="en-US" sz="2600" dirty="0" smtClean="0"/>
              <a:t>or design </a:t>
            </a:r>
            <a:r>
              <a:rPr lang="en-US" sz="2600" dirty="0"/>
              <a:t>changes to a higher fence or larger sign, will eliminate or reduce the </a:t>
            </a:r>
            <a:r>
              <a:rPr lang="en-US" sz="2600" dirty="0" smtClean="0"/>
              <a:t>undesirable changes </a:t>
            </a:r>
            <a:r>
              <a:rPr lang="en-US" sz="2600" dirty="0"/>
              <a:t>to the neighborhood from granting the area variance</a:t>
            </a:r>
            <a:r>
              <a:rPr lang="en-US" dirty="0" smtClean="0"/>
              <a:t>.  </a:t>
            </a:r>
          </a:p>
          <a:p>
            <a:pPr algn="just"/>
            <a:r>
              <a:rPr lang="en-US" dirty="0" smtClean="0"/>
              <a:t>Examples might be:</a:t>
            </a:r>
          </a:p>
        </p:txBody>
      </p:sp>
      <p:sp>
        <p:nvSpPr>
          <p:cNvPr id="7" name="Content Placeholder 6"/>
          <p:cNvSpPr>
            <a:spLocks noGrp="1"/>
          </p:cNvSpPr>
          <p:nvPr>
            <p:ph sz="half" idx="2"/>
          </p:nvPr>
        </p:nvSpPr>
        <p:spPr>
          <a:xfrm>
            <a:off x="839788" y="2781299"/>
            <a:ext cx="4808537" cy="3408364"/>
          </a:xfrm>
        </p:spPr>
        <p:txBody>
          <a:bodyPr>
            <a:normAutofit lnSpcReduction="10000"/>
          </a:bodyPr>
          <a:lstStyle/>
          <a:p>
            <a:pPr marL="0" indent="0" algn="just">
              <a:lnSpc>
                <a:spcPct val="100000"/>
              </a:lnSpc>
              <a:spcBef>
                <a:spcPts val="0"/>
              </a:spcBef>
              <a:buNone/>
            </a:pPr>
            <a:r>
              <a:rPr lang="en-US" sz="1400" b="1" u="sng" dirty="0" smtClean="0"/>
              <a:t>TRAFFIC </a:t>
            </a:r>
            <a:r>
              <a:rPr lang="en-US" sz="1400" b="1" u="sng" dirty="0"/>
              <a:t>CONTROL</a:t>
            </a:r>
            <a:r>
              <a:rPr lang="en-US" sz="1400" dirty="0"/>
              <a:t>: On </a:t>
            </a:r>
            <a:r>
              <a:rPr lang="en-US" sz="1400" dirty="0" smtClean="0"/>
              <a:t>a </a:t>
            </a:r>
            <a:r>
              <a:rPr lang="en-US" sz="1400" dirty="0"/>
              <a:t>commercial lot, the exit onto a local road is limited to right </a:t>
            </a:r>
            <a:r>
              <a:rPr lang="en-US" sz="1400" dirty="0" smtClean="0"/>
              <a:t>turns only</a:t>
            </a:r>
            <a:r>
              <a:rPr lang="en-US" sz="1400" dirty="0"/>
              <a:t>. This can reduce the number of crashes if the road is a busy one, and can </a:t>
            </a:r>
            <a:r>
              <a:rPr lang="en-US" sz="1400" dirty="0" smtClean="0"/>
              <a:t>discourage drivers </a:t>
            </a:r>
            <a:r>
              <a:rPr lang="en-US" sz="1400" dirty="0"/>
              <a:t>from taking short cuts through nearby residential areas</a:t>
            </a:r>
            <a:r>
              <a:rPr lang="en-US" sz="1400" dirty="0" smtClean="0"/>
              <a:t>.</a:t>
            </a:r>
          </a:p>
          <a:p>
            <a:pPr marL="0" indent="0" algn="just">
              <a:lnSpc>
                <a:spcPct val="100000"/>
              </a:lnSpc>
              <a:spcBef>
                <a:spcPts val="0"/>
              </a:spcBef>
              <a:buNone/>
            </a:pPr>
            <a:endParaRPr lang="en-US" sz="1400" dirty="0"/>
          </a:p>
          <a:p>
            <a:pPr marL="0" indent="0" algn="just">
              <a:lnSpc>
                <a:spcPct val="100000"/>
              </a:lnSpc>
              <a:spcBef>
                <a:spcPts val="0"/>
              </a:spcBef>
              <a:buNone/>
            </a:pPr>
            <a:r>
              <a:rPr lang="en-US" sz="1400" b="1" u="sng" dirty="0"/>
              <a:t>LIGHTING</a:t>
            </a:r>
            <a:r>
              <a:rPr lang="en-US" sz="1400" b="1" u="sng" dirty="0" smtClean="0"/>
              <a:t>:</a:t>
            </a:r>
            <a:r>
              <a:rPr lang="en-US" sz="1400" dirty="0" smtClean="0"/>
              <a:t> The ZBA could require that "</a:t>
            </a:r>
            <a:r>
              <a:rPr lang="en-US" sz="1400" dirty="0"/>
              <a:t>shielded" lights be used, which shield the glare from the night sky. The choice of light </a:t>
            </a:r>
            <a:r>
              <a:rPr lang="en-US" sz="1400" dirty="0" smtClean="0"/>
              <a:t>fixtures can </a:t>
            </a:r>
            <a:r>
              <a:rPr lang="en-US" sz="1400" dirty="0"/>
              <a:t>help lessen the negative impact of a development approval. In the case of variances, </a:t>
            </a:r>
            <a:r>
              <a:rPr lang="en-US" sz="1400" dirty="0" smtClean="0"/>
              <a:t>the ZBA </a:t>
            </a:r>
            <a:r>
              <a:rPr lang="en-US" sz="1400" dirty="0"/>
              <a:t>could specify that the light design be consistent with design guidelines applicable </a:t>
            </a:r>
            <a:r>
              <a:rPr lang="en-US" sz="1400" dirty="0" smtClean="0"/>
              <a:t>to allowed </a:t>
            </a:r>
            <a:r>
              <a:rPr lang="en-US" sz="1400" dirty="0"/>
              <a:t>uses</a:t>
            </a:r>
            <a:r>
              <a:rPr lang="en-US" sz="1400" dirty="0" smtClean="0"/>
              <a:t>.</a:t>
            </a:r>
          </a:p>
          <a:p>
            <a:pPr marL="0" indent="0" algn="just">
              <a:lnSpc>
                <a:spcPct val="100000"/>
              </a:lnSpc>
              <a:spcBef>
                <a:spcPts val="0"/>
              </a:spcBef>
              <a:buNone/>
            </a:pPr>
            <a:endParaRPr lang="en-US" sz="1400" dirty="0"/>
          </a:p>
          <a:p>
            <a:pPr marL="0" indent="0" algn="just">
              <a:lnSpc>
                <a:spcPct val="100000"/>
              </a:lnSpc>
              <a:spcBef>
                <a:spcPts val="0"/>
              </a:spcBef>
              <a:buNone/>
            </a:pPr>
            <a:r>
              <a:rPr lang="en-US" sz="1400" b="1" u="sng" dirty="0"/>
              <a:t>LANDSCAPING:</a:t>
            </a:r>
            <a:r>
              <a:rPr lang="en-US" sz="1400" dirty="0"/>
              <a:t> Landscaping can improve the aesthetics of a site. When a use or area variance allows a building or feature in a place it wouldn't normally go, landscaping can soften the impact. For example, bushes lining a street can screen a parking lot from adjacent </a:t>
            </a:r>
            <a:r>
              <a:rPr lang="en-US" sz="1400" dirty="0" smtClean="0"/>
              <a:t>properties.</a:t>
            </a:r>
            <a:endParaRPr lang="en-US" sz="1400" dirty="0"/>
          </a:p>
          <a:p>
            <a:endParaRPr lang="en-US" dirty="0"/>
          </a:p>
        </p:txBody>
      </p:sp>
      <p:sp>
        <p:nvSpPr>
          <p:cNvPr id="9" name="Content Placeholder 8"/>
          <p:cNvSpPr>
            <a:spLocks noGrp="1"/>
          </p:cNvSpPr>
          <p:nvPr>
            <p:ph sz="quarter" idx="4"/>
          </p:nvPr>
        </p:nvSpPr>
        <p:spPr>
          <a:xfrm>
            <a:off x="5924550" y="2781299"/>
            <a:ext cx="5430838" cy="3408364"/>
          </a:xfrm>
        </p:spPr>
        <p:txBody>
          <a:bodyPr>
            <a:normAutofit/>
          </a:bodyPr>
          <a:lstStyle/>
          <a:p>
            <a:pPr marL="0" indent="0" algn="just">
              <a:lnSpc>
                <a:spcPct val="100000"/>
              </a:lnSpc>
              <a:spcBef>
                <a:spcPts val="0"/>
              </a:spcBef>
              <a:buNone/>
            </a:pPr>
            <a:r>
              <a:rPr lang="en-US" sz="1400" b="1" u="sng" dirty="0"/>
              <a:t>FENCING:</a:t>
            </a:r>
            <a:r>
              <a:rPr lang="en-US" sz="1400" dirty="0"/>
              <a:t> The old saying is good fences make good neighbors. Fences can be used </a:t>
            </a:r>
            <a:r>
              <a:rPr lang="en-US" sz="1400" dirty="0" smtClean="0"/>
              <a:t>to control </a:t>
            </a:r>
            <a:r>
              <a:rPr lang="en-US" sz="1400" dirty="0"/>
              <a:t>the flow of traffic, to keep some people or animals in or out, for safety, or to screen </a:t>
            </a:r>
            <a:r>
              <a:rPr lang="en-US" sz="1400" dirty="0" smtClean="0"/>
              <a:t>a view</a:t>
            </a:r>
            <a:r>
              <a:rPr lang="en-US" sz="1400" dirty="0"/>
              <a:t>. The condition can specify a particular type of fence. The conditions of the variance </a:t>
            </a:r>
            <a:r>
              <a:rPr lang="en-US" sz="1400" dirty="0" smtClean="0"/>
              <a:t>are that </a:t>
            </a:r>
            <a:r>
              <a:rPr lang="en-US" sz="1400" dirty="0"/>
              <a:t>the fence be made of wood, be stained or painted brown to be in harmony with </a:t>
            </a:r>
            <a:r>
              <a:rPr lang="en-US" sz="1400" dirty="0" smtClean="0"/>
              <a:t>the materials </a:t>
            </a:r>
            <a:r>
              <a:rPr lang="en-US" sz="1400" dirty="0"/>
              <a:t>and colors around it, and that the top two feet be latticed, rather than solid. There is </a:t>
            </a:r>
            <a:r>
              <a:rPr lang="en-US" sz="1400" dirty="0" smtClean="0"/>
              <a:t>a nexus </a:t>
            </a:r>
            <a:r>
              <a:rPr lang="en-US" sz="1400" dirty="0"/>
              <a:t>or relationship between the variance requested and the conditions: the conditions </a:t>
            </a:r>
            <a:r>
              <a:rPr lang="en-US" sz="1400" dirty="0" smtClean="0"/>
              <a:t>will arguably </a:t>
            </a:r>
            <a:r>
              <a:rPr lang="en-US" sz="1400" dirty="0"/>
              <a:t>lessen the visual impact of the fence on its surroundings. There is also a </a:t>
            </a:r>
            <a:r>
              <a:rPr lang="en-US" sz="1400" dirty="0" smtClean="0"/>
              <a:t>rough proportionality </a:t>
            </a:r>
            <a:r>
              <a:rPr lang="en-US" sz="1400" dirty="0"/>
              <a:t>between the area variance sought and the conditions imposed: the </a:t>
            </a:r>
            <a:r>
              <a:rPr lang="en-US" sz="1400" dirty="0" smtClean="0"/>
              <a:t>variance granted </a:t>
            </a:r>
            <a:r>
              <a:rPr lang="en-US" sz="1400" dirty="0"/>
              <a:t>is relatively minor, and the conditions attached will not result in significant increases </a:t>
            </a:r>
            <a:r>
              <a:rPr lang="en-US" sz="1400" dirty="0" smtClean="0"/>
              <a:t>in costs </a:t>
            </a:r>
            <a:r>
              <a:rPr lang="en-US" sz="1400" dirty="0"/>
              <a:t>or delays to the project</a:t>
            </a:r>
            <a:r>
              <a:rPr lang="en-US" sz="1400" dirty="0" smtClean="0"/>
              <a:t>.</a:t>
            </a:r>
          </a:p>
        </p:txBody>
      </p:sp>
      <p:sp>
        <p:nvSpPr>
          <p:cNvPr id="2" name="Slide Number Placeholder 1"/>
          <p:cNvSpPr>
            <a:spLocks noGrp="1"/>
          </p:cNvSpPr>
          <p:nvPr>
            <p:ph type="sldNum" sz="quarter" idx="12"/>
          </p:nvPr>
        </p:nvSpPr>
        <p:spPr/>
        <p:txBody>
          <a:bodyPr/>
          <a:lstStyle/>
          <a:p>
            <a:fld id="{55A46DE6-96C2-4B08-8D37-6E0BDF9AAE87}" type="slidenum">
              <a:rPr lang="en-US" smtClean="0"/>
              <a:t>35</a:t>
            </a:fld>
            <a:endParaRPr lang="en-US"/>
          </a:p>
        </p:txBody>
      </p:sp>
    </p:spTree>
    <p:extLst>
      <p:ext uri="{BB962C8B-B14F-4D97-AF65-F5344CB8AC3E}">
        <p14:creationId xmlns:p14="http://schemas.microsoft.com/office/powerpoint/2010/main" val="143553378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838200" y="361950"/>
            <a:ext cx="10515600" cy="1028699"/>
          </a:xfrm>
          <a:gradFill>
            <a:gsLst>
              <a:gs pos="13000">
                <a:schemeClr val="accent4">
                  <a:lumMod val="60000"/>
                  <a:lumOff val="40000"/>
                </a:schemeClr>
              </a:gs>
              <a:gs pos="50000">
                <a:schemeClr val="bg2">
                  <a:shade val="96000"/>
                  <a:satMod val="120000"/>
                  <a:lumMod val="90000"/>
                </a:schemeClr>
              </a:gs>
            </a:gsLst>
            <a:lin ang="16200000" scaled="1"/>
          </a:gradFill>
        </p:spPr>
        <p:txBody>
          <a:bodyPr anchor="b">
            <a:normAutofit/>
          </a:bodyPr>
          <a:lstStyle/>
          <a:p>
            <a:pPr algn="ctr"/>
            <a:r>
              <a:rPr lang="en-US" sz="4800" b="1" dirty="0">
                <a:solidFill>
                  <a:schemeClr val="accent1">
                    <a:lumMod val="50000"/>
                  </a:schemeClr>
                </a:solidFill>
              </a:rPr>
              <a:t>IMPROPER CONDITIONS OF </a:t>
            </a:r>
            <a:r>
              <a:rPr lang="en-US" sz="4800" b="1" dirty="0" smtClean="0">
                <a:solidFill>
                  <a:schemeClr val="accent1">
                    <a:lumMod val="50000"/>
                  </a:schemeClr>
                </a:solidFill>
              </a:rPr>
              <a:t>APPROVAL</a:t>
            </a:r>
            <a:endParaRPr lang="en-US" sz="4800" b="1" dirty="0"/>
          </a:p>
        </p:txBody>
      </p:sp>
      <p:sp>
        <p:nvSpPr>
          <p:cNvPr id="8" name="Content Placeholder 7"/>
          <p:cNvSpPr>
            <a:spLocks noGrp="1"/>
          </p:cNvSpPr>
          <p:nvPr>
            <p:ph idx="1"/>
          </p:nvPr>
        </p:nvSpPr>
        <p:spPr/>
        <p:txBody>
          <a:bodyPr>
            <a:normAutofit fontScale="70000" lnSpcReduction="20000"/>
          </a:bodyPr>
          <a:lstStyle/>
          <a:p>
            <a:pPr marL="0" indent="0" algn="just">
              <a:buNone/>
            </a:pPr>
            <a:r>
              <a:rPr lang="en-US" dirty="0" smtClean="0"/>
              <a:t>Again, </a:t>
            </a:r>
            <a:r>
              <a:rPr lang="en-US" dirty="0"/>
              <a:t>conditions must be reasonably related to the impact of </a:t>
            </a:r>
            <a:r>
              <a:rPr lang="en-US" dirty="0" smtClean="0"/>
              <a:t>the proposal </a:t>
            </a:r>
            <a:r>
              <a:rPr lang="en-US" dirty="0"/>
              <a:t>being considered; that is, they must have a nexus. Conditions must relate solely to </a:t>
            </a:r>
            <a:r>
              <a:rPr lang="en-US" dirty="0" smtClean="0"/>
              <a:t>the land </a:t>
            </a:r>
            <a:r>
              <a:rPr lang="en-US" dirty="0"/>
              <a:t>that is the subject of the application, and must not concern unrelated land or other issues.</a:t>
            </a:r>
          </a:p>
          <a:p>
            <a:pPr algn="just"/>
            <a:r>
              <a:rPr lang="en-US" b="1" u="sng" dirty="0"/>
              <a:t>DEDICATION OF OFF-SITE LAND</a:t>
            </a:r>
            <a:r>
              <a:rPr lang="en-US" dirty="0"/>
              <a:t>: It would be improper to condition a variance on </a:t>
            </a:r>
            <a:r>
              <a:rPr lang="en-US" dirty="0" smtClean="0"/>
              <a:t>the dedication </a:t>
            </a:r>
            <a:r>
              <a:rPr lang="en-US" dirty="0"/>
              <a:t>of land not part of the application.</a:t>
            </a:r>
          </a:p>
          <a:p>
            <a:pPr algn="just"/>
            <a:r>
              <a:rPr lang="en-US" b="1" u="sng" dirty="0"/>
              <a:t>REMOVAL OF OFF-SITE NONCONFORMING OPERATIONS</a:t>
            </a:r>
            <a:r>
              <a:rPr lang="en-US" dirty="0"/>
              <a:t>: It would not be proper </a:t>
            </a:r>
            <a:r>
              <a:rPr lang="en-US" dirty="0" smtClean="0"/>
              <a:t>to condition </a:t>
            </a:r>
            <a:r>
              <a:rPr lang="en-US" dirty="0"/>
              <a:t>a variance on the removal of a nonconforming operation on a different parcel.</a:t>
            </a:r>
          </a:p>
          <a:p>
            <a:pPr algn="just"/>
            <a:r>
              <a:rPr lang="en-US" b="1" u="sng" dirty="0"/>
              <a:t>DETAILS OF BUSINESS</a:t>
            </a:r>
            <a:r>
              <a:rPr lang="en-US" dirty="0"/>
              <a:t>: A condition may not regulate the details of the business. An </a:t>
            </a:r>
            <a:r>
              <a:rPr lang="en-US" dirty="0" smtClean="0"/>
              <a:t>extreme example </a:t>
            </a:r>
            <a:r>
              <a:rPr lang="en-US" dirty="0"/>
              <a:t>of this is limiting the variance to the current operator or owner of the business. In </a:t>
            </a:r>
            <a:r>
              <a:rPr lang="en-US" dirty="0" smtClean="0"/>
              <a:t>the case </a:t>
            </a:r>
            <a:r>
              <a:rPr lang="en-US" dirty="0"/>
              <a:t>of St. Onge v. Donovan (</a:t>
            </a:r>
            <a:r>
              <a:rPr lang="en-US" dirty="0" smtClean="0"/>
              <a:t>71 NY2d </a:t>
            </a:r>
            <a:r>
              <a:rPr lang="en-US" dirty="0"/>
              <a:t>507 (1988)), the Court of Appeals struck down </a:t>
            </a:r>
            <a:r>
              <a:rPr lang="en-US" dirty="0" smtClean="0"/>
              <a:t>a condition </a:t>
            </a:r>
            <a:r>
              <a:rPr lang="en-US" dirty="0"/>
              <a:t>placed on the grant of a use variance for a real estate office that restricted </a:t>
            </a:r>
            <a:r>
              <a:rPr lang="en-US" dirty="0" smtClean="0"/>
              <a:t>the variance </a:t>
            </a:r>
            <a:r>
              <a:rPr lang="en-US" dirty="0"/>
              <a:t>to use only by the then current owner.</a:t>
            </a:r>
          </a:p>
          <a:p>
            <a:pPr algn="just"/>
            <a:r>
              <a:rPr lang="en-US" b="1" u="sng" dirty="0"/>
              <a:t>HOURS OF OPERATION</a:t>
            </a:r>
            <a:r>
              <a:rPr lang="en-US" dirty="0"/>
              <a:t>: Another improper condition would be one that limited the hours </a:t>
            </a:r>
            <a:r>
              <a:rPr lang="en-US" dirty="0" smtClean="0"/>
              <a:t>of operation </a:t>
            </a:r>
            <a:r>
              <a:rPr lang="en-US" dirty="0"/>
              <a:t>of a business on the property. Limiting the hours of operation through zoning </a:t>
            </a:r>
            <a:r>
              <a:rPr lang="en-US" dirty="0" smtClean="0"/>
              <a:t>is tantamount </a:t>
            </a:r>
            <a:r>
              <a:rPr lang="en-US" dirty="0"/>
              <a:t>to regulating the details of a business. This could instead be addressed </a:t>
            </a:r>
            <a:r>
              <a:rPr lang="en-US" dirty="0" smtClean="0"/>
              <a:t>through enactment </a:t>
            </a:r>
            <a:r>
              <a:rPr lang="en-US" dirty="0"/>
              <a:t>of a local law regulating similar businesses.</a:t>
            </a:r>
          </a:p>
        </p:txBody>
      </p:sp>
      <p:sp>
        <p:nvSpPr>
          <p:cNvPr id="2" name="Slide Number Placeholder 1"/>
          <p:cNvSpPr>
            <a:spLocks noGrp="1"/>
          </p:cNvSpPr>
          <p:nvPr>
            <p:ph type="sldNum" sz="quarter" idx="12"/>
          </p:nvPr>
        </p:nvSpPr>
        <p:spPr/>
        <p:txBody>
          <a:bodyPr/>
          <a:lstStyle/>
          <a:p>
            <a:fld id="{55A46DE6-96C2-4B08-8D37-6E0BDF9AAE87}" type="slidenum">
              <a:rPr lang="en-US" smtClean="0"/>
              <a:t>36</a:t>
            </a:fld>
            <a:endParaRPr lang="en-US"/>
          </a:p>
        </p:txBody>
      </p:sp>
    </p:spTree>
    <p:extLst>
      <p:ext uri="{BB962C8B-B14F-4D97-AF65-F5344CB8AC3E}">
        <p14:creationId xmlns:p14="http://schemas.microsoft.com/office/powerpoint/2010/main" val="151260136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60000"/>
              <a:lumOff val="40000"/>
            </a:schemeClr>
          </a:solidFill>
          <a:effectLst>
            <a:glow rad="228600">
              <a:schemeClr val="accent2">
                <a:satMod val="175000"/>
                <a:alpha val="40000"/>
              </a:schemeClr>
            </a:glow>
          </a:effectLst>
        </p:spPr>
        <p:txBody>
          <a:bodyPr/>
          <a:lstStyle/>
          <a:p>
            <a:pPr algn="ctr"/>
            <a:r>
              <a:rPr lang="en-US" b="1" dirty="0">
                <a:solidFill>
                  <a:schemeClr val="accent1">
                    <a:lumMod val="50000"/>
                  </a:schemeClr>
                </a:solidFill>
                <a:effectLst>
                  <a:glow rad="139700">
                    <a:schemeClr val="accent5">
                      <a:satMod val="175000"/>
                      <a:alpha val="40000"/>
                    </a:schemeClr>
                  </a:glow>
                </a:effectLst>
              </a:rPr>
              <a:t>MAKE FINDINGS THAT SUPPORT </a:t>
            </a:r>
            <a:r>
              <a:rPr lang="en-US" b="1" dirty="0" smtClean="0">
                <a:solidFill>
                  <a:schemeClr val="accent1">
                    <a:lumMod val="50000"/>
                  </a:schemeClr>
                </a:solidFill>
                <a:effectLst>
                  <a:glow rad="139700">
                    <a:schemeClr val="accent5">
                      <a:satMod val="175000"/>
                      <a:alpha val="40000"/>
                    </a:schemeClr>
                  </a:glow>
                </a:effectLst>
              </a:rPr>
              <a:t>ACTIONS</a:t>
            </a:r>
            <a:endParaRPr lang="en-US" b="1" dirty="0">
              <a:solidFill>
                <a:schemeClr val="accent1">
                  <a:lumMod val="50000"/>
                </a:schemeClr>
              </a:solidFill>
              <a:effectLst>
                <a:glow rad="139700">
                  <a:schemeClr val="accent5">
                    <a:satMod val="175000"/>
                    <a:alpha val="40000"/>
                  </a:schemeClr>
                </a:glow>
              </a:effectLst>
            </a:endParaRPr>
          </a:p>
        </p:txBody>
      </p:sp>
      <p:sp>
        <p:nvSpPr>
          <p:cNvPr id="3" name="Content Placeholder 2"/>
          <p:cNvSpPr>
            <a:spLocks noGrp="1"/>
          </p:cNvSpPr>
          <p:nvPr>
            <p:ph idx="1"/>
          </p:nvPr>
        </p:nvSpPr>
        <p:spPr/>
        <p:txBody>
          <a:bodyPr>
            <a:normAutofit/>
          </a:bodyPr>
          <a:lstStyle/>
          <a:p>
            <a:pPr marL="0" indent="0" algn="just">
              <a:lnSpc>
                <a:spcPct val="100000"/>
              </a:lnSpc>
              <a:spcBef>
                <a:spcPts val="1200"/>
              </a:spcBef>
              <a:buNone/>
            </a:pPr>
            <a:r>
              <a:rPr lang="en-US" dirty="0" smtClean="0"/>
              <a:t>To </a:t>
            </a:r>
            <a:r>
              <a:rPr lang="en-US" dirty="0"/>
              <a:t>lessen the likelihood of decisions being overturned in Article 78 challenges, zoning boards </a:t>
            </a:r>
            <a:r>
              <a:rPr lang="en-US" dirty="0" smtClean="0"/>
              <a:t>of appeals </a:t>
            </a:r>
            <a:r>
              <a:rPr lang="en-US" dirty="0"/>
              <a:t>should include factual findings and legal conclusions with their decisions.</a:t>
            </a:r>
          </a:p>
          <a:p>
            <a:pPr marL="0" indent="0" algn="just">
              <a:lnSpc>
                <a:spcPct val="100000"/>
              </a:lnSpc>
              <a:spcBef>
                <a:spcPts val="1200"/>
              </a:spcBef>
              <a:buNone/>
            </a:pPr>
            <a:r>
              <a:rPr lang="en-US" dirty="0"/>
              <a:t>Findings support the approval or denial by explaining the factual basis of the decision, and </a:t>
            </a:r>
            <a:r>
              <a:rPr lang="en-US" dirty="0" smtClean="0"/>
              <a:t>by linking </a:t>
            </a:r>
            <a:r>
              <a:rPr lang="en-US" dirty="0"/>
              <a:t>it to the applicable variance test or other legal provisions of the zoning regulations.</a:t>
            </a:r>
          </a:p>
          <a:p>
            <a:pPr marL="0" indent="0" algn="just">
              <a:lnSpc>
                <a:spcPct val="100000"/>
              </a:lnSpc>
              <a:spcBef>
                <a:spcPts val="1200"/>
              </a:spcBef>
              <a:buNone/>
            </a:pPr>
            <a:r>
              <a:rPr lang="en-US" dirty="0"/>
              <a:t>Findings should be approved by the board, not merely drafted by the board's attorney, </a:t>
            </a:r>
            <a:r>
              <a:rPr lang="en-US" dirty="0" smtClean="0"/>
              <a:t>and placed </a:t>
            </a:r>
            <a:r>
              <a:rPr lang="en-US" dirty="0"/>
              <a:t>in the file. </a:t>
            </a:r>
          </a:p>
        </p:txBody>
      </p:sp>
      <p:sp>
        <p:nvSpPr>
          <p:cNvPr id="4" name="Slide Number Placeholder 3"/>
          <p:cNvSpPr>
            <a:spLocks noGrp="1"/>
          </p:cNvSpPr>
          <p:nvPr>
            <p:ph type="sldNum" sz="quarter" idx="12"/>
          </p:nvPr>
        </p:nvSpPr>
        <p:spPr/>
        <p:txBody>
          <a:bodyPr/>
          <a:lstStyle/>
          <a:p>
            <a:fld id="{55A46DE6-96C2-4B08-8D37-6E0BDF9AAE87}" type="slidenum">
              <a:rPr lang="en-US" smtClean="0"/>
              <a:t>37</a:t>
            </a:fld>
            <a:endParaRPr lang="en-US"/>
          </a:p>
        </p:txBody>
      </p:sp>
    </p:spTree>
    <p:extLst>
      <p:ext uri="{BB962C8B-B14F-4D97-AF65-F5344CB8AC3E}">
        <p14:creationId xmlns:p14="http://schemas.microsoft.com/office/powerpoint/2010/main" val="2445928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96950"/>
          </a:xfrm>
          <a:pattFill prst="lgCheck">
            <a:fgClr>
              <a:schemeClr val="accent4">
                <a:lumMod val="60000"/>
                <a:lumOff val="40000"/>
              </a:schemeClr>
            </a:fgClr>
            <a:bgClr>
              <a:schemeClr val="bg1"/>
            </a:bgClr>
          </a:pattFill>
        </p:spPr>
        <p:txBody>
          <a:bodyPr/>
          <a:lstStyle/>
          <a:p>
            <a:pPr algn="ctr"/>
            <a:r>
              <a:rPr lang="en-US" b="1" dirty="0">
                <a:solidFill>
                  <a:schemeClr val="accent1">
                    <a:lumMod val="50000"/>
                  </a:schemeClr>
                </a:solidFill>
              </a:rPr>
              <a:t>TAKING ACTION ON </a:t>
            </a:r>
            <a:r>
              <a:rPr lang="en-US" b="1" dirty="0" smtClean="0">
                <a:solidFill>
                  <a:schemeClr val="accent1">
                    <a:lumMod val="50000"/>
                  </a:schemeClr>
                </a:solidFill>
              </a:rPr>
              <a:t>APPLICATIONS</a:t>
            </a:r>
            <a:endParaRPr lang="en-US" b="1" dirty="0">
              <a:solidFill>
                <a:schemeClr val="accent1">
                  <a:lumMod val="50000"/>
                </a:schemeClr>
              </a:solidFill>
            </a:endParaRPr>
          </a:p>
        </p:txBody>
      </p:sp>
      <p:sp>
        <p:nvSpPr>
          <p:cNvPr id="3" name="Content Placeholder 2"/>
          <p:cNvSpPr>
            <a:spLocks noGrp="1"/>
          </p:cNvSpPr>
          <p:nvPr>
            <p:ph idx="1"/>
          </p:nvPr>
        </p:nvSpPr>
        <p:spPr>
          <a:xfrm>
            <a:off x="838200" y="1362076"/>
            <a:ext cx="10515600" cy="5133974"/>
          </a:xfrm>
        </p:spPr>
        <p:txBody>
          <a:bodyPr>
            <a:noAutofit/>
          </a:bodyPr>
          <a:lstStyle/>
          <a:p>
            <a:pPr marL="0" indent="0" algn="just">
              <a:lnSpc>
                <a:spcPct val="120000"/>
              </a:lnSpc>
              <a:spcBef>
                <a:spcPts val="0"/>
              </a:spcBef>
              <a:buNone/>
            </a:pPr>
            <a:r>
              <a:rPr lang="en-US" sz="1300" dirty="0" smtClean="0"/>
              <a:t>A </a:t>
            </a:r>
            <a:r>
              <a:rPr lang="en-US" sz="1300" dirty="0"/>
              <a:t>resolution for any </a:t>
            </a:r>
            <a:r>
              <a:rPr lang="en-US" sz="1300" dirty="0" smtClean="0"/>
              <a:t> action by a ZBA can </a:t>
            </a:r>
            <a:r>
              <a:rPr lang="en-US" sz="1300" dirty="0"/>
              <a:t>only pass if it is approved by </a:t>
            </a:r>
            <a:r>
              <a:rPr lang="en-US" sz="1300" dirty="0" smtClean="0"/>
              <a:t>a majority </a:t>
            </a:r>
            <a:r>
              <a:rPr lang="en-US" sz="1300" dirty="0"/>
              <a:t>of the entire board within 62 days following the close of the public hearing</a:t>
            </a:r>
            <a:r>
              <a:rPr lang="en-US" sz="1300" dirty="0" smtClean="0"/>
              <a:t>.</a:t>
            </a:r>
          </a:p>
          <a:p>
            <a:pPr marL="0" indent="0" algn="just">
              <a:lnSpc>
                <a:spcPct val="120000"/>
              </a:lnSpc>
              <a:spcBef>
                <a:spcPts val="0"/>
              </a:spcBef>
              <a:buNone/>
            </a:pPr>
            <a:endParaRPr lang="en-US" sz="1300" dirty="0"/>
          </a:p>
          <a:p>
            <a:pPr marL="0" indent="0" algn="just">
              <a:lnSpc>
                <a:spcPct val="120000"/>
              </a:lnSpc>
              <a:spcBef>
                <a:spcPts val="0"/>
              </a:spcBef>
              <a:buNone/>
            </a:pPr>
            <a:r>
              <a:rPr lang="en-US" sz="1300" b="1" u="sng" dirty="0"/>
              <a:t>MAJORITY IN FAVOR</a:t>
            </a:r>
            <a:r>
              <a:rPr lang="en-US" sz="1300" dirty="0"/>
              <a:t>: Here is an example of passage by a majority vote: A board made up </a:t>
            </a:r>
            <a:r>
              <a:rPr lang="en-US" sz="1300" dirty="0" smtClean="0"/>
              <a:t>of 5 </a:t>
            </a:r>
            <a:r>
              <a:rPr lang="en-US" sz="1300" dirty="0"/>
              <a:t>members meets, with 4 members present. A motion is made to approve an application, and </a:t>
            </a:r>
            <a:r>
              <a:rPr lang="en-US" sz="1300" dirty="0" smtClean="0"/>
              <a:t>3 members </a:t>
            </a:r>
            <a:r>
              <a:rPr lang="en-US" sz="1300" dirty="0"/>
              <a:t>vote in favor of the motion. In this case, the motion passes and the application is</a:t>
            </a:r>
          </a:p>
          <a:p>
            <a:pPr marL="0" indent="0" algn="just">
              <a:lnSpc>
                <a:spcPct val="120000"/>
              </a:lnSpc>
              <a:spcBef>
                <a:spcPts val="0"/>
              </a:spcBef>
              <a:buNone/>
            </a:pPr>
            <a:r>
              <a:rPr lang="en-US" sz="1300" dirty="0"/>
              <a:t>approved</a:t>
            </a:r>
            <a:r>
              <a:rPr lang="en-US" sz="1300" dirty="0" smtClean="0"/>
              <a:t>.</a:t>
            </a:r>
          </a:p>
          <a:p>
            <a:pPr marL="0" indent="0" algn="just">
              <a:lnSpc>
                <a:spcPct val="120000"/>
              </a:lnSpc>
              <a:spcBef>
                <a:spcPts val="0"/>
              </a:spcBef>
              <a:buNone/>
            </a:pPr>
            <a:endParaRPr lang="en-US" sz="1300" dirty="0"/>
          </a:p>
          <a:p>
            <a:pPr marL="0" indent="0" algn="just">
              <a:lnSpc>
                <a:spcPct val="120000"/>
              </a:lnSpc>
              <a:spcBef>
                <a:spcPts val="0"/>
              </a:spcBef>
              <a:buNone/>
            </a:pPr>
            <a:r>
              <a:rPr lang="en-US" sz="1300" b="1" u="sng" dirty="0"/>
              <a:t>NOT ENOUGH VOTES</a:t>
            </a:r>
            <a:r>
              <a:rPr lang="en-US" sz="1300" dirty="0"/>
              <a:t>: Here is an example where a motion fails. A board that official </a:t>
            </a:r>
            <a:r>
              <a:rPr lang="en-US" sz="1300" dirty="0" smtClean="0"/>
              <a:t>consists of </a:t>
            </a:r>
            <a:r>
              <a:rPr lang="en-US" sz="1300" dirty="0"/>
              <a:t>5 members meets. There is one vacancy on the board, and one member cannot attend </a:t>
            </a:r>
            <a:r>
              <a:rPr lang="en-US" sz="1300" dirty="0" smtClean="0"/>
              <a:t>the meeting</a:t>
            </a:r>
            <a:r>
              <a:rPr lang="en-US" sz="1300" dirty="0"/>
              <a:t>. Three members do attend, and they constitute a quorum of the board. A motion is</a:t>
            </a:r>
          </a:p>
          <a:p>
            <a:pPr marL="0" indent="0" algn="just">
              <a:lnSpc>
                <a:spcPct val="120000"/>
              </a:lnSpc>
              <a:spcBef>
                <a:spcPts val="0"/>
              </a:spcBef>
              <a:buNone/>
            </a:pPr>
            <a:r>
              <a:rPr lang="en-US" sz="1300" dirty="0"/>
              <a:t>made to approve an application, and 2 of the 3 members vote in favor of the motion. </a:t>
            </a:r>
            <a:r>
              <a:rPr lang="en-US" sz="1300" dirty="0" smtClean="0"/>
              <a:t>Even though </a:t>
            </a:r>
            <a:r>
              <a:rPr lang="en-US" sz="1300" dirty="0"/>
              <a:t>a majority of members present vote in favor of the motion it is not approved. To </a:t>
            </a:r>
            <a:r>
              <a:rPr lang="en-US" sz="1300" dirty="0" smtClean="0"/>
              <a:t>approve a </a:t>
            </a:r>
            <a:r>
              <a:rPr lang="en-US" sz="1300" dirty="0"/>
              <a:t>motion you need a majority of the full strength of the board agreeing, in this case at least 3 </a:t>
            </a:r>
            <a:r>
              <a:rPr lang="en-US" sz="1300" dirty="0" smtClean="0"/>
              <a:t>out of </a:t>
            </a:r>
            <a:r>
              <a:rPr lang="en-US" sz="1300" dirty="0"/>
              <a:t>5 members. The motion fails</a:t>
            </a:r>
            <a:r>
              <a:rPr lang="en-US" sz="1300" dirty="0" smtClean="0"/>
              <a:t>.</a:t>
            </a:r>
          </a:p>
          <a:p>
            <a:pPr marL="0" indent="0" algn="just">
              <a:lnSpc>
                <a:spcPct val="120000"/>
              </a:lnSpc>
              <a:spcBef>
                <a:spcPts val="0"/>
              </a:spcBef>
              <a:buNone/>
            </a:pPr>
            <a:endParaRPr lang="en-US" sz="1300" dirty="0"/>
          </a:p>
          <a:p>
            <a:pPr marL="0" indent="0" algn="just">
              <a:lnSpc>
                <a:spcPct val="120000"/>
              </a:lnSpc>
              <a:spcBef>
                <a:spcPts val="0"/>
              </a:spcBef>
              <a:buNone/>
            </a:pPr>
            <a:r>
              <a:rPr lang="en-US" sz="1300" b="1" u="sng" dirty="0"/>
              <a:t>AFTER A MOTION FAILS</a:t>
            </a:r>
            <a:r>
              <a:rPr lang="en-US" sz="1300" dirty="0"/>
              <a:t>: What happens when a motion fails? </a:t>
            </a:r>
            <a:endParaRPr lang="en-US" sz="1300" dirty="0" smtClean="0"/>
          </a:p>
          <a:p>
            <a:pPr marL="0" indent="0" algn="just">
              <a:lnSpc>
                <a:spcPct val="120000"/>
              </a:lnSpc>
              <a:spcBef>
                <a:spcPts val="0"/>
              </a:spcBef>
              <a:buNone/>
            </a:pPr>
            <a:endParaRPr lang="en-US" sz="1300" dirty="0"/>
          </a:p>
          <a:p>
            <a:pPr marL="0" indent="0" algn="just">
              <a:lnSpc>
                <a:spcPct val="120000"/>
              </a:lnSpc>
              <a:spcBef>
                <a:spcPts val="0"/>
              </a:spcBef>
              <a:buNone/>
            </a:pPr>
            <a:r>
              <a:rPr lang="en-US" sz="1300" dirty="0"/>
              <a:t>If an application is for a variance, or to reverse an order of the enforcement officer, special </a:t>
            </a:r>
            <a:r>
              <a:rPr lang="en-US" sz="1300" dirty="0" smtClean="0"/>
              <a:t>rules apply</a:t>
            </a:r>
            <a:r>
              <a:rPr lang="en-US" sz="1300" dirty="0"/>
              <a:t>. State law provides that the failure to obtain a majority vote to approve the resolution </a:t>
            </a:r>
            <a:r>
              <a:rPr lang="en-US" sz="1300" dirty="0" smtClean="0"/>
              <a:t>is the </a:t>
            </a:r>
            <a:r>
              <a:rPr lang="en-US" sz="1300" dirty="0"/>
              <a:t>equivalent of a denial of the application. The board may amend the failed resolution </a:t>
            </a:r>
            <a:r>
              <a:rPr lang="en-US" sz="1300" dirty="0" smtClean="0"/>
              <a:t>within 62 </a:t>
            </a:r>
            <a:r>
              <a:rPr lang="en-US" sz="1300" dirty="0"/>
              <a:t>days, and vote on it again without having to hold a new hearing on the application</a:t>
            </a:r>
            <a:r>
              <a:rPr lang="en-US" sz="1300" dirty="0" smtClean="0"/>
              <a:t>. </a:t>
            </a:r>
          </a:p>
          <a:p>
            <a:pPr marL="0" indent="0" algn="just">
              <a:lnSpc>
                <a:spcPct val="120000"/>
              </a:lnSpc>
              <a:spcBef>
                <a:spcPts val="0"/>
              </a:spcBef>
              <a:buNone/>
            </a:pPr>
            <a:endParaRPr lang="en-US" sz="1300" dirty="0"/>
          </a:p>
          <a:p>
            <a:pPr marL="0" indent="0" algn="just">
              <a:lnSpc>
                <a:spcPct val="120000"/>
              </a:lnSpc>
              <a:spcBef>
                <a:spcPts val="0"/>
              </a:spcBef>
              <a:buNone/>
            </a:pPr>
            <a:r>
              <a:rPr lang="en-US" sz="1300" b="1" u="sng" dirty="0"/>
              <a:t>FILING DECISIONS</a:t>
            </a:r>
            <a:r>
              <a:rPr lang="en-US" sz="1300" dirty="0"/>
              <a:t>: Decisions must be filed with the municipal clerk within </a:t>
            </a:r>
            <a:r>
              <a:rPr lang="en-US" sz="1300" dirty="0" smtClean="0"/>
              <a:t>five (5) </a:t>
            </a:r>
            <a:r>
              <a:rPr lang="en-US" sz="1300" dirty="0"/>
              <a:t>business </a:t>
            </a:r>
            <a:r>
              <a:rPr lang="en-US" sz="1300" dirty="0" smtClean="0"/>
              <a:t>days of </a:t>
            </a:r>
            <a:r>
              <a:rPr lang="en-US" sz="1300" dirty="0"/>
              <a:t>the day the decision was made and a copy of the decision mailed to the </a:t>
            </a:r>
            <a:r>
              <a:rPr lang="en-US" sz="1300" dirty="0" smtClean="0"/>
              <a:t>applicant.</a:t>
            </a:r>
            <a:endParaRPr lang="en-US" sz="1300" dirty="0"/>
          </a:p>
        </p:txBody>
      </p:sp>
      <p:sp>
        <p:nvSpPr>
          <p:cNvPr id="4" name="Slide Number Placeholder 3"/>
          <p:cNvSpPr>
            <a:spLocks noGrp="1"/>
          </p:cNvSpPr>
          <p:nvPr>
            <p:ph type="sldNum" sz="quarter" idx="12"/>
          </p:nvPr>
        </p:nvSpPr>
        <p:spPr/>
        <p:txBody>
          <a:bodyPr/>
          <a:lstStyle/>
          <a:p>
            <a:fld id="{55A46DE6-96C2-4B08-8D37-6E0BDF9AAE87}" type="slidenum">
              <a:rPr lang="en-US" smtClean="0"/>
              <a:t>38</a:t>
            </a:fld>
            <a:endParaRPr lang="en-US"/>
          </a:p>
        </p:txBody>
      </p:sp>
    </p:spTree>
    <p:extLst>
      <p:ext uri="{BB962C8B-B14F-4D97-AF65-F5344CB8AC3E}">
        <p14:creationId xmlns:p14="http://schemas.microsoft.com/office/powerpoint/2010/main" val="98219941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flip="none" rotWithShape="1">
            <a:gsLst>
              <a:gs pos="0">
                <a:schemeClr val="accent2">
                  <a:lumMod val="5000"/>
                  <a:lumOff val="95000"/>
                </a:schemeClr>
              </a:gs>
              <a:gs pos="4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ln>
            <a:noFill/>
          </a:ln>
        </p:spPr>
        <p:txBody>
          <a:bodyPr/>
          <a:lstStyle/>
          <a:p>
            <a:pPr algn="ctr"/>
            <a:r>
              <a:rPr lang="en-US" b="1" dirty="0">
                <a:solidFill>
                  <a:schemeClr val="accent1">
                    <a:lumMod val="50000"/>
                  </a:schemeClr>
                </a:solidFill>
                <a:effectLst>
                  <a:outerShdw blurRad="38100" dist="38100" dir="2700000" algn="tl">
                    <a:srgbClr val="000000">
                      <a:alpha val="43137"/>
                    </a:srgbClr>
                  </a:outerShdw>
                </a:effectLst>
              </a:rPr>
              <a:t>CHALLENGING A DECISION OF THE ZBA</a:t>
            </a:r>
          </a:p>
        </p:txBody>
      </p:sp>
      <p:sp>
        <p:nvSpPr>
          <p:cNvPr id="3" name="Content Placeholder 2"/>
          <p:cNvSpPr>
            <a:spLocks noGrp="1"/>
          </p:cNvSpPr>
          <p:nvPr>
            <p:ph idx="1"/>
          </p:nvPr>
        </p:nvSpPr>
        <p:spPr/>
        <p:txBody>
          <a:bodyPr>
            <a:normAutofit fontScale="55000" lnSpcReduction="20000"/>
          </a:bodyPr>
          <a:lstStyle/>
          <a:p>
            <a:pPr marL="0" indent="0" algn="just">
              <a:buNone/>
            </a:pPr>
            <a:r>
              <a:rPr lang="en-US" dirty="0"/>
              <a:t>If a party with standing is unhappy with the decision of the </a:t>
            </a:r>
            <a:r>
              <a:rPr lang="en-US" dirty="0" smtClean="0"/>
              <a:t>ZBA </a:t>
            </a:r>
            <a:r>
              <a:rPr lang="en-US" dirty="0"/>
              <a:t>they have two </a:t>
            </a:r>
            <a:r>
              <a:rPr lang="en-US" dirty="0" smtClean="0"/>
              <a:t>(2) options</a:t>
            </a:r>
            <a:r>
              <a:rPr lang="en-US" dirty="0"/>
              <a:t>. They may appeal the matter to the State Supreme Court in what's referred to as an Article 78, or they </a:t>
            </a:r>
            <a:r>
              <a:rPr lang="en-US" dirty="0" smtClean="0"/>
              <a:t>may </a:t>
            </a:r>
            <a:r>
              <a:rPr lang="en-US" dirty="0"/>
              <a:t>request a rehearing before the ZBA. </a:t>
            </a:r>
            <a:endParaRPr lang="en-US" dirty="0" smtClean="0"/>
          </a:p>
          <a:p>
            <a:pPr marL="0" indent="0" algn="just">
              <a:buNone/>
            </a:pPr>
            <a:r>
              <a:rPr lang="en-US" dirty="0" smtClean="0"/>
              <a:t>A </a:t>
            </a:r>
            <a:r>
              <a:rPr lang="en-US" dirty="0"/>
              <a:t>zoning board of appeals may, at any time, vote to reconsider a matter on which it already has rendered a determination, even in the absence of new facts or circumstances. This allows an applicant the opportunity to convince the ZBA that its original decision was erroneous. </a:t>
            </a:r>
            <a:endParaRPr lang="en-US" dirty="0" smtClean="0"/>
          </a:p>
          <a:p>
            <a:pPr marL="914400" indent="-457200" algn="just">
              <a:buNone/>
            </a:pPr>
            <a:r>
              <a:rPr lang="en-US" dirty="0" smtClean="0"/>
              <a:t>•	 </a:t>
            </a:r>
            <a:r>
              <a:rPr lang="en-US" dirty="0"/>
              <a:t>The matter must not have already been reheard. </a:t>
            </a:r>
            <a:endParaRPr lang="en-US" dirty="0" smtClean="0"/>
          </a:p>
          <a:p>
            <a:pPr marL="914400" indent="-457200" algn="just">
              <a:buNone/>
            </a:pPr>
            <a:r>
              <a:rPr lang="en-US" dirty="0" smtClean="0"/>
              <a:t>•	 </a:t>
            </a:r>
            <a:r>
              <a:rPr lang="en-US" dirty="0"/>
              <a:t>A motion must be made to rehear the matter and that motion must pass by a unanimous vote of all members present. </a:t>
            </a:r>
            <a:endParaRPr lang="en-US" dirty="0" smtClean="0"/>
          </a:p>
          <a:p>
            <a:pPr marL="914400" indent="-457200" algn="just">
              <a:buNone/>
            </a:pPr>
            <a:r>
              <a:rPr lang="en-US" dirty="0" smtClean="0"/>
              <a:t>•	The </a:t>
            </a:r>
            <a:r>
              <a:rPr lang="en-US" dirty="0"/>
              <a:t>hearing must be noticed in accordance with state and local law, as was the original one</a:t>
            </a:r>
            <a:r>
              <a:rPr lang="en-US" dirty="0" smtClean="0"/>
              <a:t>.</a:t>
            </a:r>
          </a:p>
          <a:p>
            <a:pPr marL="914400" indent="-457200" algn="just">
              <a:buNone/>
            </a:pPr>
            <a:r>
              <a:rPr lang="en-US" dirty="0" smtClean="0"/>
              <a:t>•	Following </a:t>
            </a:r>
            <a:r>
              <a:rPr lang="en-US" dirty="0"/>
              <a:t>the new hearing, a unanimous vote of all present is required in order to change the original determination</a:t>
            </a:r>
            <a:r>
              <a:rPr lang="en-US" dirty="0" smtClean="0"/>
              <a:t>.</a:t>
            </a:r>
          </a:p>
          <a:p>
            <a:pPr marL="0" indent="0" algn="just">
              <a:buNone/>
            </a:pPr>
            <a:r>
              <a:rPr lang="en-US" dirty="0" smtClean="0"/>
              <a:t> </a:t>
            </a:r>
            <a:r>
              <a:rPr lang="en-US" dirty="0"/>
              <a:t>It's possible an applicant could have been granted a variance, and on review and rehearing the board can reverse the original determination and rescind the variance. The zoning board of appeals may not do so, however, in cases in which the applicant acted in good faith on the original decision and either completed the project or invested sufficient resources to gain vested rights to complete it. </a:t>
            </a:r>
            <a:endParaRPr lang="en-US" dirty="0" smtClean="0"/>
          </a:p>
          <a:p>
            <a:pPr marL="0" indent="0" algn="just">
              <a:buNone/>
            </a:pPr>
            <a:endParaRPr lang="en-US" dirty="0" smtClean="0"/>
          </a:p>
          <a:p>
            <a:pPr marL="0" indent="0" algn="just">
              <a:buNone/>
            </a:pPr>
            <a:endParaRPr lang="en-US" dirty="0"/>
          </a:p>
          <a:p>
            <a:pPr marL="0" indent="0" algn="ctr">
              <a:buNone/>
            </a:pPr>
            <a:r>
              <a:rPr lang="en-US" b="1" dirty="0" smtClean="0"/>
              <a:t>*Special thanks to NYS DOS for much of the information provide in this presentation. </a:t>
            </a:r>
            <a:endParaRPr lang="en-US" b="1" dirty="0"/>
          </a:p>
        </p:txBody>
      </p:sp>
      <p:sp>
        <p:nvSpPr>
          <p:cNvPr id="4" name="Slide Number Placeholder 3"/>
          <p:cNvSpPr>
            <a:spLocks noGrp="1"/>
          </p:cNvSpPr>
          <p:nvPr>
            <p:ph type="sldNum" sz="quarter" idx="12"/>
          </p:nvPr>
        </p:nvSpPr>
        <p:spPr/>
        <p:txBody>
          <a:bodyPr/>
          <a:lstStyle/>
          <a:p>
            <a:fld id="{55A46DE6-96C2-4B08-8D37-6E0BDF9AAE87}" type="slidenum">
              <a:rPr lang="en-US" smtClean="0"/>
              <a:t>39</a:t>
            </a:fld>
            <a:endParaRPr lang="en-US"/>
          </a:p>
        </p:txBody>
      </p:sp>
    </p:spTree>
    <p:extLst>
      <p:ext uri="{BB962C8B-B14F-4D97-AF65-F5344CB8AC3E}">
        <p14:creationId xmlns:p14="http://schemas.microsoft.com/office/powerpoint/2010/main" val="36748721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60000"/>
              <a:lumOff val="40000"/>
            </a:schemeClr>
          </a:solidFill>
          <a:effectLst>
            <a:glow rad="101600">
              <a:schemeClr val="accent5">
                <a:satMod val="175000"/>
                <a:alpha val="40000"/>
              </a:schemeClr>
            </a:glow>
          </a:effectLst>
        </p:spPr>
        <p:txBody>
          <a:bodyPr>
            <a:normAutofit fontScale="90000"/>
          </a:bodyPr>
          <a:lstStyle/>
          <a:p>
            <a:pPr lvl="0" algn="ctr">
              <a:spcBef>
                <a:spcPts val="1000"/>
              </a:spcBef>
            </a:pPr>
            <a:r>
              <a:rPr lang="en-US" sz="6000" b="1" dirty="0">
                <a:solidFill>
                  <a:schemeClr val="accent1">
                    <a:lumMod val="50000"/>
                  </a:schemeClr>
                </a:solidFill>
              </a:rPr>
              <a:t>RULES FOR </a:t>
            </a:r>
            <a:r>
              <a:rPr lang="en-US" sz="6000" b="1" dirty="0" smtClean="0">
                <a:solidFill>
                  <a:schemeClr val="accent1">
                    <a:lumMod val="50000"/>
                  </a:schemeClr>
                </a:solidFill>
              </a:rPr>
              <a:t>ZBA </a:t>
            </a:r>
            <a:r>
              <a:rPr lang="en-US" sz="6000" b="1" dirty="0">
                <a:solidFill>
                  <a:schemeClr val="accent1">
                    <a:lumMod val="50000"/>
                  </a:schemeClr>
                </a:solidFill>
              </a:rPr>
              <a:t>MEMBERS </a:t>
            </a:r>
            <a:r>
              <a:rPr lang="en-US" dirty="0" smtClean="0"/>
              <a:t/>
            </a:r>
            <a:br>
              <a:rPr lang="en-US" dirty="0" smtClean="0"/>
            </a:br>
            <a:r>
              <a:rPr lang="en-US" sz="1800" dirty="0">
                <a:solidFill>
                  <a:prstClr val="black"/>
                </a:solidFill>
                <a:latin typeface="Calibri" panose="020F0502020204030204"/>
                <a:ea typeface="+mn-ea"/>
                <a:cs typeface="+mn-cs"/>
              </a:rPr>
              <a:t>A zoning board of appeals (ZBA) is a public body with a variety of rules that apply to how it conducts business. </a:t>
            </a:r>
            <a:r>
              <a:rPr lang="en-US" sz="1800" dirty="0" smtClean="0">
                <a:solidFill>
                  <a:prstClr val="black"/>
                </a:solidFill>
                <a:latin typeface="Calibri" panose="020F0502020204030204"/>
                <a:ea typeface="+mn-ea"/>
                <a:cs typeface="+mn-cs"/>
              </a:rPr>
              <a:t/>
            </a:r>
            <a:br>
              <a:rPr lang="en-US" sz="1800" dirty="0" smtClean="0">
                <a:solidFill>
                  <a:prstClr val="black"/>
                </a:solidFill>
                <a:latin typeface="Calibri" panose="020F0502020204030204"/>
                <a:ea typeface="+mn-ea"/>
                <a:cs typeface="+mn-cs"/>
              </a:rPr>
            </a:br>
            <a:r>
              <a:rPr lang="en-US" sz="1800" dirty="0" smtClean="0">
                <a:solidFill>
                  <a:prstClr val="black"/>
                </a:solidFill>
                <a:latin typeface="Calibri" panose="020F0502020204030204"/>
                <a:ea typeface="+mn-ea"/>
                <a:cs typeface="+mn-cs"/>
              </a:rPr>
              <a:t>Look </a:t>
            </a:r>
            <a:r>
              <a:rPr lang="en-US" sz="1800" dirty="0">
                <a:solidFill>
                  <a:prstClr val="black"/>
                </a:solidFill>
                <a:latin typeface="Calibri" panose="020F0502020204030204"/>
                <a:ea typeface="+mn-ea"/>
                <a:cs typeface="+mn-cs"/>
              </a:rPr>
              <a:t>at each of the </a:t>
            </a:r>
            <a:r>
              <a:rPr lang="en-US" sz="1800" dirty="0" smtClean="0">
                <a:solidFill>
                  <a:prstClr val="black"/>
                </a:solidFill>
                <a:latin typeface="Calibri" panose="020F0502020204030204"/>
                <a:ea typeface="+mn-ea"/>
                <a:cs typeface="+mn-cs"/>
              </a:rPr>
              <a:t>THREE </a:t>
            </a:r>
            <a:r>
              <a:rPr lang="en-US" sz="1800" dirty="0">
                <a:solidFill>
                  <a:prstClr val="black"/>
                </a:solidFill>
                <a:latin typeface="Calibri" panose="020F0502020204030204"/>
                <a:ea typeface="+mn-ea"/>
                <a:cs typeface="+mn-cs"/>
              </a:rPr>
              <a:t>categories of rules. </a:t>
            </a:r>
            <a:endParaRPr lang="en-US" dirty="0"/>
          </a:p>
        </p:txBody>
      </p:sp>
      <p:sp>
        <p:nvSpPr>
          <p:cNvPr id="3" name="Content Placeholder 2"/>
          <p:cNvSpPr>
            <a:spLocks noGrp="1"/>
          </p:cNvSpPr>
          <p:nvPr>
            <p:ph idx="1"/>
          </p:nvPr>
        </p:nvSpPr>
        <p:spPr/>
        <p:txBody>
          <a:bodyPr>
            <a:noAutofit/>
          </a:bodyPr>
          <a:lstStyle/>
          <a:p>
            <a:pPr marL="0" indent="0" algn="just">
              <a:lnSpc>
                <a:spcPct val="100000"/>
              </a:lnSpc>
              <a:spcBef>
                <a:spcPts val="0"/>
              </a:spcBef>
              <a:buNone/>
            </a:pPr>
            <a:r>
              <a:rPr lang="en-US" sz="1400" b="1" u="sng" dirty="0" smtClean="0"/>
              <a:t>STATE </a:t>
            </a:r>
            <a:r>
              <a:rPr lang="en-US" sz="1400" b="1" u="sng" dirty="0"/>
              <a:t>LAW OR REGULATION</a:t>
            </a:r>
            <a:r>
              <a:rPr lang="en-US" sz="1400" b="1" dirty="0"/>
              <a:t>: </a:t>
            </a:r>
            <a:r>
              <a:rPr lang="en-US" sz="1400" dirty="0"/>
              <a:t>State Laws or regulations provide the authority to create a Zoning Board of Appeals, as well as the legal framework under which a ZBA operates. Here are some examples: </a:t>
            </a:r>
            <a:endParaRPr lang="en-US" sz="1400" dirty="0" smtClean="0"/>
          </a:p>
          <a:p>
            <a:pPr lvl="1" algn="just">
              <a:lnSpc>
                <a:spcPct val="100000"/>
              </a:lnSpc>
              <a:spcBef>
                <a:spcPts val="0"/>
              </a:spcBef>
            </a:pPr>
            <a:r>
              <a:rPr lang="en-US" sz="1400" dirty="0" smtClean="0"/>
              <a:t>Public </a:t>
            </a:r>
            <a:r>
              <a:rPr lang="en-US" sz="1400" dirty="0"/>
              <a:t>Officers Law – sets membership qualifications. </a:t>
            </a:r>
            <a:r>
              <a:rPr lang="en-US" sz="1400" dirty="0" smtClean="0"/>
              <a:t>▪</a:t>
            </a:r>
          </a:p>
          <a:p>
            <a:pPr lvl="1" algn="just">
              <a:lnSpc>
                <a:spcPct val="100000"/>
              </a:lnSpc>
              <a:spcBef>
                <a:spcPts val="0"/>
              </a:spcBef>
            </a:pPr>
            <a:r>
              <a:rPr lang="en-US" sz="1400" dirty="0" smtClean="0"/>
              <a:t>Within </a:t>
            </a:r>
            <a:r>
              <a:rPr lang="en-US" sz="1400" dirty="0"/>
              <a:t>Public Officers Law is the Open Meetings Law, which relates to meetings of the board, and the Freedom of Information Law, which relates to public documents</a:t>
            </a:r>
            <a:r>
              <a:rPr lang="en-US" sz="1400" dirty="0" smtClean="0"/>
              <a:t>.</a:t>
            </a:r>
          </a:p>
          <a:p>
            <a:pPr lvl="1" algn="just">
              <a:lnSpc>
                <a:spcPct val="100000"/>
              </a:lnSpc>
              <a:spcBef>
                <a:spcPts val="0"/>
              </a:spcBef>
            </a:pPr>
            <a:r>
              <a:rPr lang="en-US" sz="1400" dirty="0" smtClean="0"/>
              <a:t>Environmental </a:t>
            </a:r>
            <a:r>
              <a:rPr lang="en-US" sz="1400" dirty="0"/>
              <a:t>Conservation Law and Regulations - procedures for considering potential impacts of actions on the environment. </a:t>
            </a:r>
            <a:endParaRPr lang="en-US" sz="1400" dirty="0" smtClean="0"/>
          </a:p>
          <a:p>
            <a:pPr lvl="1" algn="just">
              <a:lnSpc>
                <a:spcPct val="100000"/>
              </a:lnSpc>
              <a:spcBef>
                <a:spcPts val="0"/>
              </a:spcBef>
            </a:pPr>
            <a:r>
              <a:rPr lang="en-US" sz="1400" dirty="0" smtClean="0"/>
              <a:t>Zoning </a:t>
            </a:r>
            <a:r>
              <a:rPr lang="en-US" sz="1400" dirty="0"/>
              <a:t>Enabling Statutes in Town Law, Village Law and General City Law - authorizes and sets procedures relating to local land use controls. </a:t>
            </a:r>
            <a:endParaRPr lang="en-US" sz="1400" dirty="0" smtClean="0"/>
          </a:p>
          <a:p>
            <a:pPr marL="57150" lvl="1" indent="0" algn="just">
              <a:lnSpc>
                <a:spcPct val="100000"/>
              </a:lnSpc>
              <a:spcBef>
                <a:spcPts val="0"/>
              </a:spcBef>
              <a:buNone/>
            </a:pPr>
            <a:r>
              <a:rPr lang="en-US" sz="1400" b="1" u="sng" dirty="0" smtClean="0"/>
              <a:t>LOCAL </a:t>
            </a:r>
            <a:r>
              <a:rPr lang="en-US" sz="1400" b="1" u="sng" dirty="0"/>
              <a:t>LAWS OR ORDINANCES</a:t>
            </a:r>
            <a:r>
              <a:rPr lang="en-US" sz="1400" dirty="0"/>
              <a:t>: Local laws and ordinances provide guidance specific to a community. Examples include: </a:t>
            </a:r>
            <a:endParaRPr lang="en-US" sz="1400" dirty="0" smtClean="0"/>
          </a:p>
          <a:p>
            <a:pPr lvl="1" algn="just">
              <a:lnSpc>
                <a:spcPct val="100000"/>
              </a:lnSpc>
              <a:spcBef>
                <a:spcPts val="0"/>
              </a:spcBef>
            </a:pPr>
            <a:r>
              <a:rPr lang="en-US" sz="1400" dirty="0" smtClean="0"/>
              <a:t>ZBA </a:t>
            </a:r>
            <a:r>
              <a:rPr lang="en-US" sz="1400" dirty="0"/>
              <a:t>provisions in the zoning law which address the number of members, selection of the chairperson, and eligible training courses</a:t>
            </a:r>
            <a:r>
              <a:rPr lang="en-US" sz="1400" dirty="0" smtClean="0"/>
              <a:t>.</a:t>
            </a:r>
          </a:p>
          <a:p>
            <a:pPr lvl="1" algn="just">
              <a:lnSpc>
                <a:spcPct val="100000"/>
              </a:lnSpc>
              <a:spcBef>
                <a:spcPts val="0"/>
              </a:spcBef>
            </a:pPr>
            <a:r>
              <a:rPr lang="en-US" sz="1400" dirty="0" smtClean="0"/>
              <a:t> Zoning </a:t>
            </a:r>
            <a:r>
              <a:rPr lang="en-US" sz="1400" dirty="0"/>
              <a:t>Law establishing districts, allowed uses, and standards for approvals</a:t>
            </a:r>
            <a:r>
              <a:rPr lang="en-US" sz="1400" dirty="0" smtClean="0"/>
              <a:t>.</a:t>
            </a:r>
          </a:p>
          <a:p>
            <a:pPr lvl="1" algn="just">
              <a:lnSpc>
                <a:spcPct val="100000"/>
              </a:lnSpc>
              <a:spcBef>
                <a:spcPts val="0"/>
              </a:spcBef>
            </a:pPr>
            <a:r>
              <a:rPr lang="en-US" sz="1400" dirty="0" smtClean="0"/>
              <a:t> </a:t>
            </a:r>
            <a:r>
              <a:rPr lang="en-US" sz="1400" dirty="0"/>
              <a:t>Site Plan Review Law specifying uses, how review is triggered, and standards for approvals</a:t>
            </a:r>
            <a:r>
              <a:rPr lang="en-US" sz="1400" dirty="0" smtClean="0"/>
              <a:t>.</a:t>
            </a:r>
          </a:p>
          <a:p>
            <a:pPr lvl="1" algn="just">
              <a:lnSpc>
                <a:spcPct val="100000"/>
              </a:lnSpc>
              <a:spcBef>
                <a:spcPts val="0"/>
              </a:spcBef>
            </a:pPr>
            <a:r>
              <a:rPr lang="en-US" sz="1400" dirty="0" smtClean="0"/>
              <a:t> </a:t>
            </a:r>
            <a:r>
              <a:rPr lang="en-US" sz="1400" dirty="0"/>
              <a:t>Special Use Permit provisions listing uses allowed with additional review, where they are allowed, and criteria for permitting them. </a:t>
            </a:r>
            <a:endParaRPr lang="en-US" sz="1400" dirty="0" smtClean="0"/>
          </a:p>
          <a:p>
            <a:pPr marL="0" indent="0" algn="just">
              <a:lnSpc>
                <a:spcPct val="100000"/>
              </a:lnSpc>
              <a:spcBef>
                <a:spcPts val="0"/>
              </a:spcBef>
              <a:buNone/>
            </a:pPr>
            <a:r>
              <a:rPr lang="en-US" sz="1400" b="1" u="sng" dirty="0" smtClean="0"/>
              <a:t>PROCEDURES </a:t>
            </a:r>
            <a:r>
              <a:rPr lang="en-US" sz="1400" b="1" u="sng" dirty="0"/>
              <a:t>OF THE BOARD</a:t>
            </a:r>
            <a:r>
              <a:rPr lang="en-US" sz="1400" b="1" dirty="0"/>
              <a:t>: </a:t>
            </a:r>
            <a:r>
              <a:rPr lang="en-US" sz="1400" dirty="0"/>
              <a:t>Procedures of the Board, also known as by-laws identify: </a:t>
            </a:r>
            <a:endParaRPr lang="en-US" sz="1400" dirty="0" smtClean="0"/>
          </a:p>
          <a:p>
            <a:pPr marL="742950" indent="-285750" algn="just">
              <a:lnSpc>
                <a:spcPct val="100000"/>
              </a:lnSpc>
              <a:spcBef>
                <a:spcPts val="0"/>
              </a:spcBef>
            </a:pPr>
            <a:r>
              <a:rPr lang="en-US" sz="1400" dirty="0" smtClean="0"/>
              <a:t>Duties </a:t>
            </a:r>
            <a:r>
              <a:rPr lang="en-US" sz="1400" dirty="0"/>
              <a:t>of officers and committees. </a:t>
            </a:r>
            <a:endParaRPr lang="en-US" sz="1400" dirty="0" smtClean="0"/>
          </a:p>
          <a:p>
            <a:pPr marL="742950" indent="-285750" algn="just">
              <a:lnSpc>
                <a:spcPct val="100000"/>
              </a:lnSpc>
              <a:spcBef>
                <a:spcPts val="0"/>
              </a:spcBef>
            </a:pPr>
            <a:r>
              <a:rPr lang="en-US" sz="1400" dirty="0" smtClean="0"/>
              <a:t>Calling </a:t>
            </a:r>
            <a:r>
              <a:rPr lang="en-US" sz="1400" dirty="0"/>
              <a:t>meetings, contents of agendas, receipt of public input. </a:t>
            </a:r>
            <a:endParaRPr lang="en-US" sz="1400" dirty="0" smtClean="0"/>
          </a:p>
          <a:p>
            <a:pPr marL="742950" indent="-285750" algn="just">
              <a:lnSpc>
                <a:spcPct val="100000"/>
              </a:lnSpc>
              <a:spcBef>
                <a:spcPts val="0"/>
              </a:spcBef>
            </a:pPr>
            <a:r>
              <a:rPr lang="en-US" sz="1400" dirty="0" smtClean="0"/>
              <a:t> </a:t>
            </a:r>
            <a:r>
              <a:rPr lang="en-US" sz="1400" dirty="0"/>
              <a:t>Referrals and minutes. </a:t>
            </a:r>
            <a:endParaRPr lang="en-US" sz="1400" dirty="0" smtClean="0"/>
          </a:p>
          <a:p>
            <a:pPr marL="742950" indent="-285750" algn="just">
              <a:lnSpc>
                <a:spcPct val="100000"/>
              </a:lnSpc>
              <a:spcBef>
                <a:spcPts val="0"/>
              </a:spcBef>
            </a:pPr>
            <a:r>
              <a:rPr lang="en-US" sz="1400" dirty="0" smtClean="0"/>
              <a:t>Required </a:t>
            </a:r>
            <a:r>
              <a:rPr lang="en-US" sz="1400" dirty="0"/>
              <a:t>signature on official documents</a:t>
            </a:r>
            <a:r>
              <a:rPr lang="en-US" sz="1400" dirty="0" smtClean="0"/>
              <a:t>.</a:t>
            </a:r>
          </a:p>
          <a:p>
            <a:pPr marL="685800" algn="just">
              <a:lnSpc>
                <a:spcPct val="100000"/>
              </a:lnSpc>
              <a:spcBef>
                <a:spcPts val="0"/>
              </a:spcBef>
              <a:buNone/>
            </a:pPr>
            <a:r>
              <a:rPr lang="en-US" sz="1400" dirty="0" smtClean="0"/>
              <a:t> </a:t>
            </a:r>
            <a:r>
              <a:rPr lang="en-US" sz="1400" dirty="0"/>
              <a:t>Procedures are only binding if adopted by local law or ordinance.</a:t>
            </a:r>
          </a:p>
        </p:txBody>
      </p:sp>
      <p:sp>
        <p:nvSpPr>
          <p:cNvPr id="4" name="Slide Number Placeholder 3"/>
          <p:cNvSpPr>
            <a:spLocks noGrp="1"/>
          </p:cNvSpPr>
          <p:nvPr>
            <p:ph type="sldNum" sz="quarter" idx="12"/>
          </p:nvPr>
        </p:nvSpPr>
        <p:spPr/>
        <p:txBody>
          <a:bodyPr/>
          <a:lstStyle/>
          <a:p>
            <a:fld id="{55A46DE6-96C2-4B08-8D37-6E0BDF9AAE87}" type="slidenum">
              <a:rPr lang="en-US" smtClean="0"/>
              <a:t>4</a:t>
            </a:fld>
            <a:endParaRPr lang="en-US"/>
          </a:p>
        </p:txBody>
      </p:sp>
    </p:spTree>
    <p:extLst>
      <p:ext uri="{BB962C8B-B14F-4D97-AF65-F5344CB8AC3E}">
        <p14:creationId xmlns:p14="http://schemas.microsoft.com/office/powerpoint/2010/main" val="9696417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25475"/>
          </a:xfrm>
          <a:solidFill>
            <a:schemeClr val="accent1">
              <a:lumMod val="60000"/>
              <a:lumOff val="40000"/>
            </a:schemeClr>
          </a:solidFill>
          <a:effectLst>
            <a:glow rad="228600">
              <a:schemeClr val="accent4">
                <a:lumMod val="60000"/>
                <a:lumOff val="40000"/>
                <a:alpha val="40000"/>
              </a:schemeClr>
            </a:glow>
            <a:reflection blurRad="317500" stA="45000" endPos="65000" dist="50800" dir="5400000" sy="-100000" algn="bl" rotWithShape="0"/>
          </a:effectLst>
        </p:spPr>
        <p:txBody>
          <a:bodyPr>
            <a:normAutofit fontScale="90000"/>
          </a:bodyPr>
          <a:lstStyle/>
          <a:p>
            <a:pPr algn="ctr"/>
            <a:r>
              <a:rPr lang="en-US" sz="6000" b="1" dirty="0">
                <a:solidFill>
                  <a:schemeClr val="accent1">
                    <a:lumMod val="50000"/>
                  </a:schemeClr>
                </a:solidFill>
              </a:rPr>
              <a:t>ZBA </a:t>
            </a:r>
            <a:r>
              <a:rPr lang="en-US" sz="6000" b="1" dirty="0" smtClean="0">
                <a:solidFill>
                  <a:schemeClr val="accent1">
                    <a:lumMod val="50000"/>
                  </a:schemeClr>
                </a:solidFill>
              </a:rPr>
              <a:t>MEMBERSHIP</a:t>
            </a:r>
            <a:endParaRPr lang="en-US" sz="6000" b="1" dirty="0">
              <a:solidFill>
                <a:schemeClr val="accent1">
                  <a:lumMod val="50000"/>
                </a:schemeClr>
              </a:solidFill>
            </a:endParaRPr>
          </a:p>
        </p:txBody>
      </p:sp>
      <p:sp>
        <p:nvSpPr>
          <p:cNvPr id="3" name="Content Placeholder 2"/>
          <p:cNvSpPr>
            <a:spLocks noGrp="1"/>
          </p:cNvSpPr>
          <p:nvPr>
            <p:ph sz="half" idx="1"/>
          </p:nvPr>
        </p:nvSpPr>
        <p:spPr>
          <a:xfrm>
            <a:off x="838200" y="1095376"/>
            <a:ext cx="5181600" cy="5762624"/>
          </a:xfrm>
        </p:spPr>
        <p:txBody>
          <a:bodyPr>
            <a:noAutofit/>
          </a:bodyPr>
          <a:lstStyle/>
          <a:p>
            <a:pPr marL="457200" indent="-457200" algn="just">
              <a:lnSpc>
                <a:spcPct val="100000"/>
              </a:lnSpc>
              <a:spcBef>
                <a:spcPts val="0"/>
              </a:spcBef>
              <a:buNone/>
            </a:pPr>
            <a:r>
              <a:rPr lang="en-US" sz="1700" b="1" dirty="0" smtClean="0"/>
              <a:t>ELIGIBILTY:</a:t>
            </a:r>
          </a:p>
          <a:p>
            <a:pPr marL="0" indent="0" algn="just">
              <a:lnSpc>
                <a:spcPct val="100000"/>
              </a:lnSpc>
              <a:spcBef>
                <a:spcPts val="0"/>
              </a:spcBef>
              <a:buNone/>
            </a:pPr>
            <a:r>
              <a:rPr lang="en-US" sz="1700" dirty="0" smtClean="0"/>
              <a:t> </a:t>
            </a:r>
            <a:r>
              <a:rPr lang="en-US" sz="1700" dirty="0"/>
              <a:t>Members of a zoning board of appeals are public officers and therefore must be at least 18 years of age, a United States citizen, and a resident of the municipality on whose board they serve. For example, residents of a village may serve on the </a:t>
            </a:r>
            <a:r>
              <a:rPr lang="en-US" sz="1700" dirty="0" smtClean="0"/>
              <a:t>village ZBA </a:t>
            </a:r>
            <a:r>
              <a:rPr lang="en-US" sz="1700" dirty="0"/>
              <a:t>or the ZBA of the town in which the village lies because they are residents of both. However, a resident of a town outside of a village may only serve on the town’s zoning board of </a:t>
            </a:r>
            <a:r>
              <a:rPr lang="en-US" sz="1700" dirty="0" smtClean="0"/>
              <a:t>appeals. Neither </a:t>
            </a:r>
            <a:r>
              <a:rPr lang="en-US" sz="1700" dirty="0"/>
              <a:t>members of the municipal governing board nor the zoning enforcement officer may serve on the ZBA</a:t>
            </a:r>
            <a:r>
              <a:rPr lang="en-US" sz="1700" dirty="0" smtClean="0"/>
              <a:t>.</a:t>
            </a:r>
          </a:p>
          <a:p>
            <a:pPr marL="0" indent="0" algn="just">
              <a:lnSpc>
                <a:spcPct val="100000"/>
              </a:lnSpc>
              <a:spcBef>
                <a:spcPts val="0"/>
              </a:spcBef>
              <a:buNone/>
            </a:pPr>
            <a:endParaRPr lang="en-US" sz="1700" dirty="0" smtClean="0"/>
          </a:p>
          <a:p>
            <a:pPr marL="457200" indent="-457200" algn="just">
              <a:lnSpc>
                <a:spcPct val="100000"/>
              </a:lnSpc>
              <a:spcBef>
                <a:spcPts val="0"/>
              </a:spcBef>
              <a:buNone/>
            </a:pPr>
            <a:r>
              <a:rPr lang="en-US" sz="1700" b="1" dirty="0" smtClean="0"/>
              <a:t>NUMBER:</a:t>
            </a:r>
          </a:p>
          <a:p>
            <a:pPr marL="0" indent="0" algn="just">
              <a:lnSpc>
                <a:spcPct val="100000"/>
              </a:lnSpc>
              <a:spcBef>
                <a:spcPts val="0"/>
              </a:spcBef>
              <a:buNone/>
            </a:pPr>
            <a:r>
              <a:rPr lang="en-US" sz="1700" dirty="0" smtClean="0"/>
              <a:t> </a:t>
            </a:r>
            <a:r>
              <a:rPr lang="en-US" sz="1700" dirty="0"/>
              <a:t>Each ZBA member serves a term of office equal in years to the total number of members on a board. State statute now provides for three or five member zoning boards of </a:t>
            </a:r>
            <a:r>
              <a:rPr lang="en-US" sz="1700" dirty="0" smtClean="0"/>
              <a:t>appeals. </a:t>
            </a:r>
            <a:r>
              <a:rPr lang="en-US" sz="1700" dirty="0"/>
              <a:t>Someone on a zoning board of appeals of five members serves a five-year term. </a:t>
            </a:r>
            <a:endParaRPr lang="en-US" sz="1700" dirty="0" smtClean="0"/>
          </a:p>
        </p:txBody>
      </p:sp>
      <p:sp>
        <p:nvSpPr>
          <p:cNvPr id="4" name="Content Placeholder 3"/>
          <p:cNvSpPr>
            <a:spLocks noGrp="1"/>
          </p:cNvSpPr>
          <p:nvPr>
            <p:ph sz="half" idx="2"/>
          </p:nvPr>
        </p:nvSpPr>
        <p:spPr>
          <a:xfrm>
            <a:off x="6333067" y="1132681"/>
            <a:ext cx="5181600" cy="5081587"/>
          </a:xfrm>
        </p:spPr>
        <p:txBody>
          <a:bodyPr>
            <a:normAutofit fontScale="92500" lnSpcReduction="10000"/>
          </a:bodyPr>
          <a:lstStyle/>
          <a:p>
            <a:pPr marL="457200" indent="-457200" algn="just">
              <a:lnSpc>
                <a:spcPct val="110000"/>
              </a:lnSpc>
              <a:spcBef>
                <a:spcPts val="0"/>
              </a:spcBef>
              <a:buNone/>
            </a:pPr>
            <a:r>
              <a:rPr lang="en-US" sz="1800" b="1" dirty="0"/>
              <a:t>OATH:</a:t>
            </a:r>
            <a:r>
              <a:rPr lang="en-US" sz="1800" dirty="0"/>
              <a:t> </a:t>
            </a:r>
            <a:endParaRPr lang="en-US" sz="1800" dirty="0" smtClean="0"/>
          </a:p>
          <a:p>
            <a:pPr marL="0" indent="0" algn="just">
              <a:lnSpc>
                <a:spcPct val="110000"/>
              </a:lnSpc>
              <a:spcBef>
                <a:spcPts val="0"/>
              </a:spcBef>
              <a:buNone/>
            </a:pPr>
            <a:r>
              <a:rPr lang="en-US" sz="1800" dirty="0" smtClean="0"/>
              <a:t>A </a:t>
            </a:r>
            <a:r>
              <a:rPr lang="en-US" sz="1800" dirty="0"/>
              <a:t>member of a zoning board must take and file an oath </a:t>
            </a:r>
            <a:r>
              <a:rPr lang="en-US" sz="1800" dirty="0" smtClean="0"/>
              <a:t>of office </a:t>
            </a:r>
            <a:r>
              <a:rPr lang="en-US" sz="1800" dirty="0"/>
              <a:t>with the municipal clerk at the beginning of each of their terms. If the member fails to file the oath or files it more than 30 days after the beginning of their term, the member is not entitled to a set term of office and could be replaced at any </a:t>
            </a:r>
            <a:r>
              <a:rPr lang="en-US" sz="1800" dirty="0" smtClean="0"/>
              <a:t>time. Failure </a:t>
            </a:r>
            <a:r>
              <a:rPr lang="en-US" sz="1800" dirty="0"/>
              <a:t>to file an oath does not invalidate decisions made while a member was serving without having taken and filed his or her oath of office. </a:t>
            </a:r>
            <a:endParaRPr lang="en-US" sz="1800" dirty="0" smtClean="0"/>
          </a:p>
          <a:p>
            <a:pPr marL="457200" indent="-457200" algn="just">
              <a:lnSpc>
                <a:spcPct val="110000"/>
              </a:lnSpc>
              <a:spcBef>
                <a:spcPts val="0"/>
              </a:spcBef>
              <a:buNone/>
            </a:pPr>
            <a:endParaRPr lang="en-US" sz="1800" dirty="0"/>
          </a:p>
          <a:p>
            <a:pPr marL="457200" indent="-457200" algn="just">
              <a:lnSpc>
                <a:spcPct val="110000"/>
              </a:lnSpc>
              <a:spcBef>
                <a:spcPts val="0"/>
              </a:spcBef>
              <a:buNone/>
            </a:pPr>
            <a:r>
              <a:rPr lang="en-US" sz="1800" b="1" dirty="0"/>
              <a:t>REMOVAL:</a:t>
            </a:r>
            <a:r>
              <a:rPr lang="en-US" sz="1800" dirty="0"/>
              <a:t> </a:t>
            </a:r>
            <a:endParaRPr lang="en-US" sz="1800" dirty="0" smtClean="0"/>
          </a:p>
          <a:p>
            <a:pPr marL="0" indent="0" algn="just">
              <a:lnSpc>
                <a:spcPct val="110000"/>
              </a:lnSpc>
              <a:spcBef>
                <a:spcPts val="0"/>
              </a:spcBef>
              <a:buNone/>
            </a:pPr>
            <a:r>
              <a:rPr lang="en-US" sz="1800" dirty="0" smtClean="0"/>
              <a:t>Town </a:t>
            </a:r>
            <a:r>
              <a:rPr lang="en-US" sz="1800" dirty="0"/>
              <a:t>boards and village and city mayors have the authority to remove members for “cause,” such as failure to attend meetings; failure to fulfill training requirements set by the municipality; or because of a State or local ethics violation. A member cannot be removed merely because the mayor or town board is unhappy with his or her voting record on the board. </a:t>
            </a:r>
          </a:p>
          <a:p>
            <a:pPr marL="0" indent="0">
              <a:lnSpc>
                <a:spcPct val="110000"/>
              </a:lnSpc>
              <a:spcBef>
                <a:spcPts val="0"/>
              </a:spcBef>
              <a:buNone/>
            </a:pPr>
            <a:endParaRPr lang="en-US" dirty="0"/>
          </a:p>
        </p:txBody>
      </p:sp>
      <p:sp>
        <p:nvSpPr>
          <p:cNvPr id="5" name="Slide Number Placeholder 4"/>
          <p:cNvSpPr>
            <a:spLocks noGrp="1"/>
          </p:cNvSpPr>
          <p:nvPr>
            <p:ph type="sldNum" sz="quarter" idx="12"/>
          </p:nvPr>
        </p:nvSpPr>
        <p:spPr/>
        <p:txBody>
          <a:bodyPr/>
          <a:lstStyle/>
          <a:p>
            <a:fld id="{55A46DE6-96C2-4B08-8D37-6E0BDF9AAE87}" type="slidenum">
              <a:rPr lang="en-US" smtClean="0"/>
              <a:t>5</a:t>
            </a:fld>
            <a:endParaRPr lang="en-US"/>
          </a:p>
        </p:txBody>
      </p:sp>
    </p:spTree>
    <p:extLst>
      <p:ext uri="{BB962C8B-B14F-4D97-AF65-F5344CB8AC3E}">
        <p14:creationId xmlns:p14="http://schemas.microsoft.com/office/powerpoint/2010/main" val="33391515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5"/>
            <a:ext cx="10515600" cy="1235075"/>
          </a:xfrm>
          <a:blipFill>
            <a:blip r:embed="rId2"/>
            <a:tile tx="0" ty="0" sx="100000" sy="100000" flip="none" algn="tl"/>
          </a:blipFill>
          <a:effectLst>
            <a:glow rad="228600">
              <a:schemeClr val="accent5">
                <a:satMod val="175000"/>
                <a:alpha val="40000"/>
              </a:schemeClr>
            </a:glow>
            <a:softEdge rad="127000"/>
          </a:effectLst>
        </p:spPr>
        <p:txBody>
          <a:bodyPr>
            <a:normAutofit/>
          </a:bodyPr>
          <a:lstStyle/>
          <a:p>
            <a:pPr algn="ctr"/>
            <a:r>
              <a:rPr lang="en-US" sz="7200" b="1" dirty="0">
                <a:solidFill>
                  <a:schemeClr val="accent1">
                    <a:lumMod val="50000"/>
                  </a:schemeClr>
                </a:solidFill>
              </a:rPr>
              <a:t>TRAINING REQUIREMENTS </a:t>
            </a:r>
          </a:p>
        </p:txBody>
      </p:sp>
      <p:sp>
        <p:nvSpPr>
          <p:cNvPr id="6" name="Content Placeholder 5"/>
          <p:cNvSpPr>
            <a:spLocks noGrp="1"/>
          </p:cNvSpPr>
          <p:nvPr>
            <p:ph idx="1"/>
          </p:nvPr>
        </p:nvSpPr>
        <p:spPr>
          <a:xfrm>
            <a:off x="838200" y="1690688"/>
            <a:ext cx="10515600" cy="4710112"/>
          </a:xfrm>
        </p:spPr>
        <p:txBody>
          <a:bodyPr>
            <a:noAutofit/>
          </a:bodyPr>
          <a:lstStyle/>
          <a:p>
            <a:pPr algn="just"/>
            <a:r>
              <a:rPr lang="en-US" sz="2000" dirty="0" smtClean="0"/>
              <a:t>State </a:t>
            </a:r>
            <a:r>
              <a:rPr lang="en-US" sz="2000" dirty="0"/>
              <a:t>law requires that members of zoning boards of appeals receive at least four </a:t>
            </a:r>
            <a:r>
              <a:rPr lang="en-US" sz="2000" dirty="0" smtClean="0"/>
              <a:t>(4) hours </a:t>
            </a:r>
            <a:r>
              <a:rPr lang="en-US" sz="2000" dirty="0"/>
              <a:t>of training each year. Training in excess of </a:t>
            </a:r>
            <a:r>
              <a:rPr lang="en-US" sz="2000" dirty="0" smtClean="0"/>
              <a:t>four (4) hours </a:t>
            </a:r>
            <a:r>
              <a:rPr lang="en-US" sz="2000" dirty="0"/>
              <a:t>in any one year may be carried over into succeeding years. </a:t>
            </a:r>
            <a:endParaRPr lang="en-US" sz="2000" dirty="0" smtClean="0"/>
          </a:p>
          <a:p>
            <a:pPr algn="just"/>
            <a:r>
              <a:rPr lang="en-US" sz="2000" dirty="0" smtClean="0"/>
              <a:t>Local </a:t>
            </a:r>
            <a:r>
              <a:rPr lang="en-US" sz="2000" dirty="0"/>
              <a:t>governing boards determine what training qualifies for credit. Generally, local governments have decided that land use training presented by the Department of State, the Department of Environmental Conservation, and other State agencies qualifies for the mandatory training. </a:t>
            </a:r>
            <a:endParaRPr lang="en-US" sz="2000" dirty="0" smtClean="0"/>
          </a:p>
          <a:p>
            <a:pPr algn="just"/>
            <a:r>
              <a:rPr lang="en-US" sz="2000" dirty="0" smtClean="0"/>
              <a:t>Other </a:t>
            </a:r>
            <a:r>
              <a:rPr lang="en-US" sz="2000" dirty="0"/>
              <a:t>qualified training providers may include county planners; municipal organizations (such as the New York Planning Federation, the New York Conference of Mayors, and the New York Association of Towns); and private-sector planners, attorneys, and engineers</a:t>
            </a:r>
            <a:r>
              <a:rPr lang="en-US" sz="2000" dirty="0" smtClean="0"/>
              <a:t>.</a:t>
            </a:r>
          </a:p>
          <a:p>
            <a:pPr algn="just"/>
            <a:r>
              <a:rPr lang="en-US" sz="2000" dirty="0" smtClean="0"/>
              <a:t>Training </a:t>
            </a:r>
            <a:r>
              <a:rPr lang="en-US" sz="2000" dirty="0"/>
              <a:t>requirements may be modified or waived by the local governing board if judged to be in the municipality’s best interest. </a:t>
            </a:r>
            <a:endParaRPr lang="en-US" sz="2000" dirty="0" smtClean="0"/>
          </a:p>
          <a:p>
            <a:pPr algn="just"/>
            <a:r>
              <a:rPr lang="en-US" sz="2000" dirty="0" smtClean="0"/>
              <a:t>To </a:t>
            </a:r>
            <a:r>
              <a:rPr lang="en-US" sz="2000" dirty="0"/>
              <a:t>be eligible for reappointment to the zoning board of appeals, members must have completed the training required by their prior </a:t>
            </a:r>
            <a:r>
              <a:rPr lang="en-US" sz="2000" dirty="0" smtClean="0"/>
              <a:t>term. </a:t>
            </a:r>
            <a:r>
              <a:rPr lang="en-US" sz="2000" u="sng" dirty="0" smtClean="0"/>
              <a:t>Decisions made by </a:t>
            </a:r>
            <a:r>
              <a:rPr lang="en-US" sz="2000" u="sng" dirty="0"/>
              <a:t>members who have not satisfied their training requirements </a:t>
            </a:r>
            <a:r>
              <a:rPr lang="en-US" sz="2000" u="sng" dirty="0" smtClean="0"/>
              <a:t>are not void </a:t>
            </a:r>
            <a:r>
              <a:rPr lang="en-US" sz="2000" u="sng" dirty="0" smtClean="0"/>
              <a:t>for </a:t>
            </a:r>
            <a:r>
              <a:rPr lang="en-US" sz="2000" u="sng" dirty="0"/>
              <a:t>lack of </a:t>
            </a:r>
            <a:r>
              <a:rPr lang="en-US" sz="2000" u="sng" dirty="0" smtClean="0"/>
              <a:t>training.</a:t>
            </a:r>
            <a:endParaRPr lang="en-US" sz="2000" u="sng" dirty="0"/>
          </a:p>
        </p:txBody>
      </p:sp>
      <p:sp>
        <p:nvSpPr>
          <p:cNvPr id="2" name="Slide Number Placeholder 1"/>
          <p:cNvSpPr>
            <a:spLocks noGrp="1"/>
          </p:cNvSpPr>
          <p:nvPr>
            <p:ph type="sldNum" sz="quarter" idx="12"/>
          </p:nvPr>
        </p:nvSpPr>
        <p:spPr/>
        <p:txBody>
          <a:bodyPr/>
          <a:lstStyle/>
          <a:p>
            <a:fld id="{55A46DE6-96C2-4B08-8D37-6E0BDF9AAE87}" type="slidenum">
              <a:rPr lang="en-US" smtClean="0"/>
              <a:t>6</a:t>
            </a:fld>
            <a:endParaRPr lang="en-US"/>
          </a:p>
        </p:txBody>
      </p:sp>
    </p:spTree>
    <p:extLst>
      <p:ext uri="{BB962C8B-B14F-4D97-AF65-F5344CB8AC3E}">
        <p14:creationId xmlns:p14="http://schemas.microsoft.com/office/powerpoint/2010/main" val="36622983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92200"/>
          </a:xfrm>
          <a:gradFill flip="none" rotWithShape="1">
            <a:gsLst>
              <a:gs pos="37000">
                <a:schemeClr val="accent1">
                  <a:lumMod val="60000"/>
                  <a:lumOff val="40000"/>
                </a:schemeClr>
              </a:gs>
              <a:gs pos="100000">
                <a:schemeClr val="bg2">
                  <a:shade val="96000"/>
                  <a:satMod val="120000"/>
                  <a:lumMod val="90000"/>
                </a:schemeClr>
              </a:gs>
            </a:gsLst>
            <a:lin ang="16200000" scaled="1"/>
            <a:tileRect/>
          </a:gradFill>
          <a:ln>
            <a:solidFill>
              <a:schemeClr val="accent1">
                <a:lumMod val="60000"/>
                <a:lumOff val="40000"/>
              </a:schemeClr>
            </a:solidFill>
          </a:ln>
        </p:spPr>
        <p:txBody>
          <a:bodyPr>
            <a:normAutofit fontScale="90000"/>
          </a:bodyPr>
          <a:lstStyle/>
          <a:p>
            <a:pPr algn="ctr"/>
            <a:r>
              <a:rPr lang="en-US" sz="8000" b="1" u="sng" dirty="0">
                <a:solidFill>
                  <a:schemeClr val="accent1">
                    <a:lumMod val="50000"/>
                  </a:schemeClr>
                </a:solidFill>
              </a:rPr>
              <a:t>OPEN MEETING RULES </a:t>
            </a:r>
          </a:p>
        </p:txBody>
      </p:sp>
      <p:sp>
        <p:nvSpPr>
          <p:cNvPr id="3" name="Content Placeholder 2"/>
          <p:cNvSpPr>
            <a:spLocks noGrp="1"/>
          </p:cNvSpPr>
          <p:nvPr>
            <p:ph idx="1"/>
          </p:nvPr>
        </p:nvSpPr>
        <p:spPr>
          <a:xfrm>
            <a:off x="838200" y="1571625"/>
            <a:ext cx="10515600" cy="4953000"/>
          </a:xfrm>
        </p:spPr>
        <p:txBody>
          <a:bodyPr>
            <a:normAutofit fontScale="70000" lnSpcReduction="20000"/>
          </a:bodyPr>
          <a:lstStyle/>
          <a:p>
            <a:pPr marL="0" indent="0" algn="just">
              <a:buNone/>
            </a:pPr>
            <a:r>
              <a:rPr lang="en-US" dirty="0" smtClean="0"/>
              <a:t>Open </a:t>
            </a:r>
            <a:r>
              <a:rPr lang="en-US" dirty="0"/>
              <a:t>Meetings Law provides the public with the legal right to: </a:t>
            </a:r>
            <a:endParaRPr lang="en-US" dirty="0" smtClean="0"/>
          </a:p>
          <a:p>
            <a:pPr algn="just">
              <a:buFontTx/>
              <a:buChar char="-"/>
            </a:pPr>
            <a:r>
              <a:rPr lang="en-US" dirty="0" smtClean="0"/>
              <a:t>Attend </a:t>
            </a:r>
            <a:r>
              <a:rPr lang="en-US" dirty="0"/>
              <a:t>meetings of public bodies, listen to debates, watch the </a:t>
            </a:r>
            <a:r>
              <a:rPr lang="en-US" dirty="0" smtClean="0"/>
              <a:t>decision-making </a:t>
            </a:r>
            <a:r>
              <a:rPr lang="en-US" dirty="0"/>
              <a:t>process take place; </a:t>
            </a:r>
            <a:endParaRPr lang="en-US" dirty="0" smtClean="0"/>
          </a:p>
          <a:p>
            <a:pPr algn="just">
              <a:buFontTx/>
              <a:buChar char="-"/>
            </a:pPr>
            <a:r>
              <a:rPr lang="en-US" dirty="0" smtClean="0"/>
              <a:t>Be </a:t>
            </a:r>
            <a:r>
              <a:rPr lang="en-US" dirty="0"/>
              <a:t>given notice of the time and place of meetings held by public bodies; and </a:t>
            </a:r>
            <a:endParaRPr lang="en-US" dirty="0" smtClean="0"/>
          </a:p>
          <a:p>
            <a:pPr algn="just">
              <a:buFontTx/>
              <a:buChar char="-"/>
            </a:pPr>
            <a:r>
              <a:rPr lang="en-US" dirty="0" smtClean="0"/>
              <a:t>Ensures </a:t>
            </a:r>
            <a:r>
              <a:rPr lang="en-US" dirty="0"/>
              <a:t>that a record of all actions is taken during meetings and are publicly available </a:t>
            </a:r>
            <a:endParaRPr lang="en-US" dirty="0" smtClean="0"/>
          </a:p>
          <a:p>
            <a:pPr marL="0" indent="0" algn="just">
              <a:buNone/>
            </a:pPr>
            <a:r>
              <a:rPr lang="en-US" dirty="0" smtClean="0"/>
              <a:t>In </a:t>
            </a:r>
            <a:r>
              <a:rPr lang="en-US" dirty="0"/>
              <a:t>short, the law ensures that the public has physical or virtual access to meetings and records of decisions made when a public body has a meeting. It does not give the public the right to participate in the meeting by speaking before the public body. Although, the public body may allow the public to do so. </a:t>
            </a:r>
            <a:endParaRPr lang="en-US" dirty="0" smtClean="0"/>
          </a:p>
          <a:p>
            <a:pPr marL="0" indent="0" algn="just">
              <a:buNone/>
            </a:pPr>
            <a:r>
              <a:rPr lang="en-US" dirty="0" smtClean="0"/>
              <a:t>A </a:t>
            </a:r>
            <a:r>
              <a:rPr lang="en-US" dirty="0"/>
              <a:t>public body is a group of two or more people that conduct public business and perform a governmental function for the state, an agency of the state, or for public corporations, including committees or subcommittees. This definition covers a wide-range of groups, including state agencies, city councils, town boards or village trustee boards, school boards, planning boards, ZBA’s, any related sub-committees, and more. When these and similar groups meet, open meetings law applies. </a:t>
            </a:r>
            <a:endParaRPr lang="en-US" dirty="0" smtClean="0"/>
          </a:p>
          <a:p>
            <a:pPr marL="0" indent="0" algn="just">
              <a:buNone/>
            </a:pPr>
            <a:r>
              <a:rPr lang="en-US" dirty="0" smtClean="0"/>
              <a:t>The </a:t>
            </a:r>
            <a:r>
              <a:rPr lang="en-US" dirty="0"/>
              <a:t>meetings of groups that are not created by law, like citizen advisory groups, are not required to comply with Open Meetings Law. Also, meetings of political committees and caucuses, judicial and quasi-judicial proceedings, except the Zoning Board of Appeals, and </a:t>
            </a:r>
            <a:r>
              <a:rPr lang="en-US" dirty="0" smtClean="0"/>
              <a:t>confidential matters </a:t>
            </a:r>
            <a:r>
              <a:rPr lang="en-US" dirty="0"/>
              <a:t>protected by state or federal law, are exempt from Open Meetings Law.</a:t>
            </a:r>
          </a:p>
        </p:txBody>
      </p:sp>
      <p:sp>
        <p:nvSpPr>
          <p:cNvPr id="4" name="Slide Number Placeholder 3"/>
          <p:cNvSpPr>
            <a:spLocks noGrp="1"/>
          </p:cNvSpPr>
          <p:nvPr>
            <p:ph type="sldNum" sz="quarter" idx="12"/>
          </p:nvPr>
        </p:nvSpPr>
        <p:spPr/>
        <p:txBody>
          <a:bodyPr/>
          <a:lstStyle/>
          <a:p>
            <a:fld id="{55A46DE6-96C2-4B08-8D37-6E0BDF9AAE87}" type="slidenum">
              <a:rPr lang="en-US" smtClean="0"/>
              <a:t>7</a:t>
            </a:fld>
            <a:endParaRPr lang="en-US"/>
          </a:p>
        </p:txBody>
      </p:sp>
    </p:spTree>
    <p:extLst>
      <p:ext uri="{BB962C8B-B14F-4D97-AF65-F5344CB8AC3E}">
        <p14:creationId xmlns:p14="http://schemas.microsoft.com/office/powerpoint/2010/main" val="38683851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a:gsLst>
              <a:gs pos="37000">
                <a:schemeClr val="accent1">
                  <a:lumMod val="60000"/>
                  <a:lumOff val="40000"/>
                </a:schemeClr>
              </a:gs>
              <a:gs pos="100000">
                <a:schemeClr val="bg2">
                  <a:shade val="96000"/>
                  <a:satMod val="120000"/>
                  <a:lumMod val="90000"/>
                </a:schemeClr>
              </a:gs>
            </a:gsLst>
            <a:lin ang="16200000" scaled="1"/>
          </a:gradFill>
        </p:spPr>
        <p:txBody>
          <a:bodyPr>
            <a:noAutofit/>
          </a:bodyPr>
          <a:lstStyle/>
          <a:p>
            <a:pPr algn="ctr"/>
            <a:r>
              <a:rPr lang="en-US" sz="5400" b="1" dirty="0" smtClean="0">
                <a:solidFill>
                  <a:schemeClr val="accent1">
                    <a:lumMod val="50000"/>
                  </a:schemeClr>
                </a:solidFill>
              </a:rPr>
              <a:t>OPEN MEETING RULES </a:t>
            </a:r>
            <a:br>
              <a:rPr lang="en-US" sz="5400" b="1" dirty="0" smtClean="0">
                <a:solidFill>
                  <a:schemeClr val="accent1">
                    <a:lumMod val="50000"/>
                  </a:schemeClr>
                </a:solidFill>
              </a:rPr>
            </a:br>
            <a:r>
              <a:rPr lang="en-US" sz="1800" b="1" dirty="0" smtClean="0">
                <a:solidFill>
                  <a:schemeClr val="accent1">
                    <a:lumMod val="50000"/>
                  </a:schemeClr>
                </a:solidFill>
              </a:rPr>
              <a:t>(continued)</a:t>
            </a:r>
            <a:endParaRPr lang="en-US" sz="1800" b="1" dirty="0">
              <a:solidFill>
                <a:schemeClr val="accent1">
                  <a:lumMod val="50000"/>
                </a:schemeClr>
              </a:solidFill>
            </a:endParaRPr>
          </a:p>
        </p:txBody>
      </p:sp>
      <p:sp>
        <p:nvSpPr>
          <p:cNvPr id="3" name="Content Placeholder 2"/>
          <p:cNvSpPr>
            <a:spLocks noGrp="1"/>
          </p:cNvSpPr>
          <p:nvPr>
            <p:ph idx="1"/>
          </p:nvPr>
        </p:nvSpPr>
        <p:spPr>
          <a:xfrm>
            <a:off x="838200" y="1825625"/>
            <a:ext cx="10515600" cy="4351338"/>
          </a:xfrm>
        </p:spPr>
        <p:txBody>
          <a:bodyPr>
            <a:normAutofit fontScale="55000" lnSpcReduction="20000"/>
          </a:bodyPr>
          <a:lstStyle/>
          <a:p>
            <a:pPr marL="0" indent="0" algn="just">
              <a:lnSpc>
                <a:spcPct val="120000"/>
              </a:lnSpc>
              <a:spcBef>
                <a:spcPts val="0"/>
              </a:spcBef>
              <a:buNone/>
            </a:pPr>
            <a:endParaRPr lang="en-US" dirty="0" smtClean="0"/>
          </a:p>
          <a:p>
            <a:pPr marL="0" indent="0" algn="just">
              <a:lnSpc>
                <a:spcPct val="120000"/>
              </a:lnSpc>
              <a:spcBef>
                <a:spcPts val="0"/>
              </a:spcBef>
              <a:buNone/>
            </a:pPr>
            <a:r>
              <a:rPr lang="en-US" sz="3400" dirty="0" smtClean="0"/>
              <a:t>As </a:t>
            </a:r>
            <a:r>
              <a:rPr lang="en-US" sz="3400" dirty="0"/>
              <a:t>defined in Open Meetings Law (102(1)), a meeting is “the official convening of a public </a:t>
            </a:r>
            <a:r>
              <a:rPr lang="en-US" sz="3400" dirty="0" smtClean="0"/>
              <a:t>body for </a:t>
            </a:r>
            <a:r>
              <a:rPr lang="en-US" sz="3400" dirty="0"/>
              <a:t>the purpose of conducting public business”. When a gathering to discuss public </a:t>
            </a:r>
            <a:r>
              <a:rPr lang="en-US" sz="3400" dirty="0" smtClean="0"/>
              <a:t>business achieves </a:t>
            </a:r>
            <a:r>
              <a:rPr lang="en-US" sz="3400" dirty="0"/>
              <a:t>a quorum, the attendance of a majority of the full membership without vacancies</a:t>
            </a:r>
            <a:r>
              <a:rPr lang="en-US" sz="3400" dirty="0" smtClean="0"/>
              <a:t>, then </a:t>
            </a:r>
            <a:r>
              <a:rPr lang="en-US" sz="3400" dirty="0"/>
              <a:t>the requirements of the open meetings law are triggered</a:t>
            </a:r>
            <a:r>
              <a:rPr lang="en-US" sz="3400" dirty="0" smtClean="0"/>
              <a:t>.</a:t>
            </a:r>
          </a:p>
          <a:p>
            <a:pPr marL="0" indent="0" algn="just">
              <a:lnSpc>
                <a:spcPct val="120000"/>
              </a:lnSpc>
              <a:spcBef>
                <a:spcPts val="0"/>
              </a:spcBef>
              <a:buNone/>
            </a:pPr>
            <a:endParaRPr lang="en-US" sz="3400" dirty="0" smtClean="0"/>
          </a:p>
          <a:p>
            <a:pPr marL="0" indent="0" algn="just">
              <a:lnSpc>
                <a:spcPct val="120000"/>
              </a:lnSpc>
              <a:spcBef>
                <a:spcPts val="0"/>
              </a:spcBef>
              <a:buNone/>
            </a:pPr>
            <a:endParaRPr lang="en-US" dirty="0"/>
          </a:p>
          <a:p>
            <a:pPr marL="0" indent="0" algn="just">
              <a:lnSpc>
                <a:spcPct val="120000"/>
              </a:lnSpc>
              <a:spcBef>
                <a:spcPts val="0"/>
              </a:spcBef>
              <a:buNone/>
            </a:pPr>
            <a:r>
              <a:rPr lang="en-US" sz="3400" dirty="0" smtClean="0"/>
              <a:t>In </a:t>
            </a:r>
            <a:r>
              <a:rPr lang="en-US" sz="3400" dirty="0"/>
              <a:t>1978, the Court of Appeals declared that anytime </a:t>
            </a:r>
            <a:r>
              <a:rPr lang="en-US" sz="3400" dirty="0" smtClean="0"/>
              <a:t>a group’s </a:t>
            </a:r>
            <a:r>
              <a:rPr lang="en-US" sz="3400" dirty="0"/>
              <a:t>majority gathers to conduct public business, regardless of whether a decision will </a:t>
            </a:r>
            <a:r>
              <a:rPr lang="en-US" sz="3400" dirty="0" smtClean="0"/>
              <a:t>be made </a:t>
            </a:r>
            <a:r>
              <a:rPr lang="en-US" sz="3400" dirty="0"/>
              <a:t>or what the gathering is called, it is a meeting and is subject to open meetings law</a:t>
            </a:r>
            <a:r>
              <a:rPr lang="en-US" sz="3400" dirty="0" smtClean="0"/>
              <a:t>.</a:t>
            </a:r>
          </a:p>
          <a:p>
            <a:pPr marL="0" indent="0" algn="just">
              <a:lnSpc>
                <a:spcPct val="120000"/>
              </a:lnSpc>
              <a:spcBef>
                <a:spcPts val="0"/>
              </a:spcBef>
              <a:buNone/>
            </a:pPr>
            <a:endParaRPr lang="en-US" sz="3400" dirty="0"/>
          </a:p>
          <a:p>
            <a:pPr marL="0" indent="0" algn="just">
              <a:lnSpc>
                <a:spcPct val="120000"/>
              </a:lnSpc>
              <a:spcBef>
                <a:spcPts val="0"/>
              </a:spcBef>
              <a:buNone/>
            </a:pPr>
            <a:r>
              <a:rPr lang="en-US" sz="3400" dirty="0"/>
              <a:t>For </a:t>
            </a:r>
            <a:r>
              <a:rPr lang="en-US" sz="3400" dirty="0" smtClean="0"/>
              <a:t>zoning </a:t>
            </a:r>
            <a:r>
              <a:rPr lang="en-US" sz="3400" dirty="0"/>
              <a:t>boards of appeals, who regularly conduct public business, </a:t>
            </a:r>
            <a:r>
              <a:rPr lang="en-US" sz="3400" dirty="0" smtClean="0"/>
              <a:t>the meetings </a:t>
            </a:r>
            <a:r>
              <a:rPr lang="en-US" sz="3400" dirty="0"/>
              <a:t>must be accessible to the public and notice provided. This includes site visits, </a:t>
            </a:r>
            <a:r>
              <a:rPr lang="en-US" sz="3400" dirty="0" smtClean="0"/>
              <a:t>so be </a:t>
            </a:r>
            <a:r>
              <a:rPr lang="en-US" sz="3400" dirty="0"/>
              <a:t>mindful of how many board members attend these and whether there is any discussion </a:t>
            </a:r>
            <a:r>
              <a:rPr lang="en-US" sz="3400" dirty="0" smtClean="0"/>
              <a:t>on these </a:t>
            </a:r>
            <a:r>
              <a:rPr lang="en-US" sz="3400" dirty="0"/>
              <a:t>occasions.</a:t>
            </a:r>
          </a:p>
        </p:txBody>
      </p:sp>
      <p:sp>
        <p:nvSpPr>
          <p:cNvPr id="4" name="Slide Number Placeholder 3"/>
          <p:cNvSpPr>
            <a:spLocks noGrp="1"/>
          </p:cNvSpPr>
          <p:nvPr>
            <p:ph type="sldNum" sz="quarter" idx="12"/>
          </p:nvPr>
        </p:nvSpPr>
        <p:spPr/>
        <p:txBody>
          <a:bodyPr/>
          <a:lstStyle/>
          <a:p>
            <a:fld id="{55A46DE6-96C2-4B08-8D37-6E0BDF9AAE87}" type="slidenum">
              <a:rPr lang="en-US" smtClean="0"/>
              <a:t>8</a:t>
            </a:fld>
            <a:endParaRPr lang="en-US"/>
          </a:p>
        </p:txBody>
      </p:sp>
    </p:spTree>
    <p:extLst>
      <p:ext uri="{BB962C8B-B14F-4D97-AF65-F5344CB8AC3E}">
        <p14:creationId xmlns:p14="http://schemas.microsoft.com/office/powerpoint/2010/main" val="29888079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pPr marL="0" indent="0" algn="just">
              <a:lnSpc>
                <a:spcPct val="120000"/>
              </a:lnSpc>
              <a:spcBef>
                <a:spcPts val="0"/>
              </a:spcBef>
              <a:buNone/>
            </a:pPr>
            <a:r>
              <a:rPr lang="en-US" dirty="0" smtClean="0"/>
              <a:t>Executive </a:t>
            </a:r>
            <a:r>
              <a:rPr lang="en-US" dirty="0"/>
              <a:t>Session is a portion of an open meeting that is closed to the public in order to discuss an issue that is among the eight items that are narrowly defined in the law. These eight items include: </a:t>
            </a:r>
            <a:endParaRPr lang="en-US" dirty="0" smtClean="0"/>
          </a:p>
          <a:p>
            <a:pPr marL="914400" indent="-514350" algn="just">
              <a:lnSpc>
                <a:spcPct val="120000"/>
              </a:lnSpc>
              <a:spcBef>
                <a:spcPts val="0"/>
              </a:spcBef>
              <a:buAutoNum type="arabicParenBoth"/>
            </a:pPr>
            <a:r>
              <a:rPr lang="en-US" dirty="0" smtClean="0"/>
              <a:t>matters </a:t>
            </a:r>
            <a:r>
              <a:rPr lang="en-US" dirty="0"/>
              <a:t>that could threaten public safety is disclosed, </a:t>
            </a:r>
            <a:endParaRPr lang="en-US" dirty="0" smtClean="0"/>
          </a:p>
          <a:p>
            <a:pPr marL="914400" indent="-514350" algn="just">
              <a:lnSpc>
                <a:spcPct val="120000"/>
              </a:lnSpc>
              <a:spcBef>
                <a:spcPts val="0"/>
              </a:spcBef>
              <a:buAutoNum type="arabicParenBoth"/>
            </a:pPr>
            <a:r>
              <a:rPr lang="en-US" dirty="0" smtClean="0"/>
              <a:t>identify </a:t>
            </a:r>
            <a:r>
              <a:rPr lang="en-US" dirty="0"/>
              <a:t>a law enforcement officer or informer, </a:t>
            </a:r>
            <a:endParaRPr lang="en-US" dirty="0" smtClean="0"/>
          </a:p>
          <a:p>
            <a:pPr marL="914400" indent="-514350" algn="just">
              <a:lnSpc>
                <a:spcPct val="120000"/>
              </a:lnSpc>
              <a:spcBef>
                <a:spcPts val="0"/>
              </a:spcBef>
              <a:buAutoNum type="arabicParenBoth"/>
            </a:pPr>
            <a:r>
              <a:rPr lang="en-US" dirty="0" smtClean="0"/>
              <a:t>relate </a:t>
            </a:r>
            <a:r>
              <a:rPr lang="en-US" dirty="0"/>
              <a:t>to a potential, current or future litigation, </a:t>
            </a:r>
            <a:endParaRPr lang="en-US" dirty="0" smtClean="0"/>
          </a:p>
          <a:p>
            <a:pPr marL="914400" indent="-514350" algn="just">
              <a:lnSpc>
                <a:spcPct val="120000"/>
              </a:lnSpc>
              <a:spcBef>
                <a:spcPts val="0"/>
              </a:spcBef>
              <a:buAutoNum type="arabicParenBoth"/>
            </a:pPr>
            <a:r>
              <a:rPr lang="en-US" dirty="0" smtClean="0"/>
              <a:t>investigation </a:t>
            </a:r>
            <a:r>
              <a:rPr lang="en-US" dirty="0"/>
              <a:t>or prosecution of a criminal matter, </a:t>
            </a:r>
            <a:endParaRPr lang="en-US" dirty="0" smtClean="0"/>
          </a:p>
          <a:p>
            <a:pPr marL="914400" indent="-514350" algn="just">
              <a:lnSpc>
                <a:spcPct val="120000"/>
              </a:lnSpc>
              <a:spcBef>
                <a:spcPts val="0"/>
              </a:spcBef>
              <a:buAutoNum type="arabicParenBoth"/>
            </a:pPr>
            <a:r>
              <a:rPr lang="en-US" dirty="0" smtClean="0"/>
              <a:t>collective </a:t>
            </a:r>
            <a:r>
              <a:rPr lang="en-US" dirty="0"/>
              <a:t>negotiations, </a:t>
            </a:r>
            <a:endParaRPr lang="en-US" dirty="0" smtClean="0"/>
          </a:p>
          <a:p>
            <a:pPr marL="914400" indent="-514350" algn="just">
              <a:lnSpc>
                <a:spcPct val="120000"/>
              </a:lnSpc>
              <a:spcBef>
                <a:spcPts val="0"/>
              </a:spcBef>
              <a:buAutoNum type="arabicParenBoth"/>
            </a:pPr>
            <a:r>
              <a:rPr lang="en-US" dirty="0" smtClean="0"/>
              <a:t>various </a:t>
            </a:r>
            <a:r>
              <a:rPr lang="en-US" dirty="0"/>
              <a:t>financial, credit, medical or employment details of a person or corporation, </a:t>
            </a:r>
            <a:endParaRPr lang="en-US" dirty="0" smtClean="0"/>
          </a:p>
          <a:p>
            <a:pPr marL="914400" indent="-514350" algn="just">
              <a:lnSpc>
                <a:spcPct val="120000"/>
              </a:lnSpc>
              <a:spcBef>
                <a:spcPts val="0"/>
              </a:spcBef>
              <a:buAutoNum type="arabicParenBoth"/>
            </a:pPr>
            <a:r>
              <a:rPr lang="en-US" dirty="0" smtClean="0"/>
              <a:t>proposed </a:t>
            </a:r>
            <a:r>
              <a:rPr lang="en-US" dirty="0"/>
              <a:t>sale, lease or purchase of real property or securities, or </a:t>
            </a:r>
            <a:endParaRPr lang="en-US" dirty="0" smtClean="0"/>
          </a:p>
          <a:p>
            <a:pPr marL="914400" indent="-514350" algn="just">
              <a:lnSpc>
                <a:spcPct val="120000"/>
              </a:lnSpc>
              <a:spcBef>
                <a:spcPts val="0"/>
              </a:spcBef>
              <a:buAutoNum type="arabicParenBoth"/>
            </a:pPr>
            <a:r>
              <a:rPr lang="en-US" dirty="0" smtClean="0"/>
              <a:t> </a:t>
            </a:r>
            <a:r>
              <a:rPr lang="en-US" dirty="0"/>
              <a:t>the details of examination prep, grading or administration. </a:t>
            </a:r>
            <a:endParaRPr lang="en-US" dirty="0" smtClean="0"/>
          </a:p>
          <a:p>
            <a:pPr marL="0" indent="0" algn="just">
              <a:lnSpc>
                <a:spcPct val="120000"/>
              </a:lnSpc>
              <a:spcBef>
                <a:spcPts val="0"/>
              </a:spcBef>
              <a:buNone/>
            </a:pPr>
            <a:endParaRPr lang="en-US" dirty="0"/>
          </a:p>
          <a:p>
            <a:pPr marL="0" indent="0" algn="just">
              <a:lnSpc>
                <a:spcPct val="120000"/>
              </a:lnSpc>
              <a:spcBef>
                <a:spcPts val="0"/>
              </a:spcBef>
              <a:buNone/>
            </a:pPr>
            <a:r>
              <a:rPr lang="en-US" dirty="0" smtClean="0"/>
              <a:t>Outside </a:t>
            </a:r>
            <a:r>
              <a:rPr lang="en-US" dirty="0"/>
              <a:t>of these topics, all other deliberations of a public body at a meeting are required to be openly addressed before the public and with notice. </a:t>
            </a:r>
            <a:r>
              <a:rPr lang="en-US" dirty="0" smtClean="0"/>
              <a:t>  Plus, to obtain legal guidance from its attorney.</a:t>
            </a:r>
          </a:p>
          <a:p>
            <a:pPr marL="0" indent="0" algn="just">
              <a:lnSpc>
                <a:spcPct val="120000"/>
              </a:lnSpc>
              <a:spcBef>
                <a:spcPts val="0"/>
              </a:spcBef>
              <a:buNone/>
            </a:pPr>
            <a:endParaRPr lang="en-US" sz="3400" b="1" dirty="0" smtClean="0"/>
          </a:p>
          <a:p>
            <a:pPr marL="0" indent="0" algn="just">
              <a:lnSpc>
                <a:spcPct val="120000"/>
              </a:lnSpc>
              <a:spcBef>
                <a:spcPts val="0"/>
              </a:spcBef>
              <a:buNone/>
            </a:pPr>
            <a:r>
              <a:rPr lang="en-US" dirty="0" smtClean="0"/>
              <a:t> </a:t>
            </a:r>
            <a:r>
              <a:rPr lang="en-US" dirty="0"/>
              <a:t>The public must be given advance notice of the time and place of a meeting. But the length of time varies based on whether it is a scheduled meeting, impromptu or an emergency. The time and place must be posted in a conspicuous place and notice given to the public and media at least 72 hours prior to a meeting scheduled a week in advance and “as soon as practicable” for meetings scheduled less than a week in advance. If available, the notice must also be posted online</a:t>
            </a:r>
            <a:r>
              <a:rPr lang="en-US" dirty="0" smtClean="0"/>
              <a:t>.</a:t>
            </a:r>
            <a:endParaRPr lang="en-US" dirty="0"/>
          </a:p>
        </p:txBody>
      </p:sp>
      <p:sp>
        <p:nvSpPr>
          <p:cNvPr id="5" name="Title 1"/>
          <p:cNvSpPr>
            <a:spLocks noGrp="1"/>
          </p:cNvSpPr>
          <p:nvPr>
            <p:ph type="title"/>
          </p:nvPr>
        </p:nvSpPr>
        <p:spPr>
          <a:gradFill>
            <a:gsLst>
              <a:gs pos="37000">
                <a:schemeClr val="accent1">
                  <a:lumMod val="60000"/>
                  <a:lumOff val="40000"/>
                </a:schemeClr>
              </a:gs>
              <a:gs pos="100000">
                <a:schemeClr val="bg2">
                  <a:shade val="96000"/>
                  <a:satMod val="120000"/>
                  <a:lumMod val="90000"/>
                </a:schemeClr>
              </a:gs>
            </a:gsLst>
            <a:lin ang="16200000" scaled="1"/>
          </a:gradFill>
        </p:spPr>
        <p:txBody>
          <a:bodyPr>
            <a:noAutofit/>
          </a:bodyPr>
          <a:lstStyle/>
          <a:p>
            <a:pPr algn="ctr"/>
            <a:r>
              <a:rPr lang="en-US" sz="5400" b="1" dirty="0" smtClean="0">
                <a:solidFill>
                  <a:schemeClr val="accent1">
                    <a:lumMod val="50000"/>
                  </a:schemeClr>
                </a:solidFill>
              </a:rPr>
              <a:t>OPEN MEETING RULES </a:t>
            </a:r>
            <a:br>
              <a:rPr lang="en-US" sz="5400" b="1" dirty="0" smtClean="0">
                <a:solidFill>
                  <a:schemeClr val="accent1">
                    <a:lumMod val="50000"/>
                  </a:schemeClr>
                </a:solidFill>
              </a:rPr>
            </a:br>
            <a:r>
              <a:rPr lang="en-US" sz="1800" b="1" dirty="0" smtClean="0">
                <a:solidFill>
                  <a:schemeClr val="accent1">
                    <a:lumMod val="50000"/>
                  </a:schemeClr>
                </a:solidFill>
              </a:rPr>
              <a:t>(continued)</a:t>
            </a:r>
            <a:endParaRPr lang="en-US" sz="1800" b="1" dirty="0">
              <a:solidFill>
                <a:schemeClr val="accent1">
                  <a:lumMod val="50000"/>
                </a:schemeClr>
              </a:solidFill>
            </a:endParaRPr>
          </a:p>
        </p:txBody>
      </p:sp>
      <p:sp>
        <p:nvSpPr>
          <p:cNvPr id="2" name="Slide Number Placeholder 1"/>
          <p:cNvSpPr>
            <a:spLocks noGrp="1"/>
          </p:cNvSpPr>
          <p:nvPr>
            <p:ph type="sldNum" sz="quarter" idx="12"/>
          </p:nvPr>
        </p:nvSpPr>
        <p:spPr/>
        <p:txBody>
          <a:bodyPr/>
          <a:lstStyle/>
          <a:p>
            <a:fld id="{55A46DE6-96C2-4B08-8D37-6E0BDF9AAE87}" type="slidenum">
              <a:rPr lang="en-US" smtClean="0"/>
              <a:t>9</a:t>
            </a:fld>
            <a:endParaRPr lang="en-US"/>
          </a:p>
        </p:txBody>
      </p:sp>
    </p:spTree>
    <p:extLst>
      <p:ext uri="{BB962C8B-B14F-4D97-AF65-F5344CB8AC3E}">
        <p14:creationId xmlns:p14="http://schemas.microsoft.com/office/powerpoint/2010/main" val="11953666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327</TotalTime>
  <Words>7698</Words>
  <Application>Microsoft Office PowerPoint</Application>
  <PresentationFormat>Widescreen</PresentationFormat>
  <Paragraphs>339</Paragraphs>
  <Slides>39</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Arial</vt:lpstr>
      <vt:lpstr>Arial Rounded MT Bold</vt:lpstr>
      <vt:lpstr>Calibri</vt:lpstr>
      <vt:lpstr>Calibri Light</vt:lpstr>
      <vt:lpstr>Office Theme</vt:lpstr>
      <vt:lpstr>ZONING BOARD OF APPEALS</vt:lpstr>
      <vt:lpstr>ZONING BASICS</vt:lpstr>
      <vt:lpstr>THE JOB OF THE  ZONING BOARD OF APPEALS</vt:lpstr>
      <vt:lpstr>RULES FOR ZBA MEMBERS  A zoning board of appeals (ZBA) is a public body with a variety of rules that apply to how it conducts business.  Look at each of the THREE categories of rules. </vt:lpstr>
      <vt:lpstr>ZBA MEMBERSHIP</vt:lpstr>
      <vt:lpstr>TRAINING REQUIREMENTS </vt:lpstr>
      <vt:lpstr>OPEN MEETING RULES </vt:lpstr>
      <vt:lpstr>OPEN MEETING RULES  (continued)</vt:lpstr>
      <vt:lpstr>OPEN MEETING RULES  (continued)</vt:lpstr>
      <vt:lpstr>OPEN MEETING RULES  (continued)</vt:lpstr>
      <vt:lpstr>POTENTIAL APPLICANTS </vt:lpstr>
      <vt:lpstr>PUBLIC HEARING </vt:lpstr>
      <vt:lpstr>COUNTY PLANNING AGENCY REFERRAL</vt:lpstr>
      <vt:lpstr>COUNTY REFERRAL</vt:lpstr>
      <vt:lpstr>COUNTY REFERRAL TIMING</vt:lpstr>
      <vt:lpstr>STATE ENVIRONMENTAL QUALITY REVIEW ACT  (SEQR)</vt:lpstr>
      <vt:lpstr>APPELLATE JURISDICTION </vt:lpstr>
      <vt:lpstr>INTERPRETATIONS OF LAND USE LAWS</vt:lpstr>
      <vt:lpstr>INTERPRETATIONS OF LAND USE LAWS (continued)</vt:lpstr>
      <vt:lpstr>REQUEST FOR AN AREA VARIANCE </vt:lpstr>
      <vt:lpstr>AREA VARIANCE CONSIDERATIONS</vt:lpstr>
      <vt:lpstr>AREA VARIANCE CONSIDERATION #1</vt:lpstr>
      <vt:lpstr>AREA VARIANCE CONSIDERATION #2</vt:lpstr>
      <vt:lpstr>AREA VARIANCE CONSIDERATION #3</vt:lpstr>
      <vt:lpstr>AREA VARIANCE CONSIDERATION #4</vt:lpstr>
      <vt:lpstr>AREA VARIANCE CONSIDERATION #5</vt:lpstr>
      <vt:lpstr>USE VARIANCES</vt:lpstr>
      <vt:lpstr>USE VARIANCE STANDARDS </vt:lpstr>
      <vt:lpstr>USE VARIANCE STANDARD #1</vt:lpstr>
      <vt:lpstr>INSUFFICIENT PROOF OF FINANCIAL HARDSHIP</vt:lpstr>
      <vt:lpstr>USE VARIANCE STANDARD #2 </vt:lpstr>
      <vt:lpstr>USE VARIANCE STANDARD #3 </vt:lpstr>
      <vt:lpstr>USE VARIANCE STANDARD #4 </vt:lpstr>
      <vt:lpstr>GRANT MINIMUM VARIANCE NECESSARY</vt:lpstr>
      <vt:lpstr>CONDITIONS OF APPROVAL</vt:lpstr>
      <vt:lpstr>IMPROPER CONDITIONS OF APPROVAL</vt:lpstr>
      <vt:lpstr>MAKE FINDINGS THAT SUPPORT ACTIONS</vt:lpstr>
      <vt:lpstr>TAKING ACTION ON APPLICATIONS</vt:lpstr>
      <vt:lpstr>CHALLENGING A DECISION OF THE ZBA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ZONING BOARD OF APPEALS</dc:title>
  <dc:creator>Susan Wilcox</dc:creator>
  <cp:lastModifiedBy>Susan Wilcox</cp:lastModifiedBy>
  <cp:revision>36</cp:revision>
  <cp:lastPrinted>2020-09-29T14:00:41Z</cp:lastPrinted>
  <dcterms:created xsi:type="dcterms:W3CDTF">2020-08-31T19:52:05Z</dcterms:created>
  <dcterms:modified xsi:type="dcterms:W3CDTF">2020-09-29T14:00:55Z</dcterms:modified>
</cp:coreProperties>
</file>