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1.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63" r:id="rId3"/>
    <p:sldId id="257" r:id="rId4"/>
    <p:sldId id="258" r:id="rId5"/>
    <p:sldId id="259" r:id="rId6"/>
    <p:sldId id="260" r:id="rId7"/>
    <p:sldId id="261" r:id="rId8"/>
    <p:sldId id="264" r:id="rId9"/>
    <p:sldId id="262" r:id="rId1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7" d="100"/>
          <a:sy n="67" d="100"/>
        </p:scale>
        <p:origin x="644"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customXml" Target="../customXml/item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0693" y="1769540"/>
            <a:ext cx="9440034" cy="1828801"/>
          </a:xfrm>
        </p:spPr>
        <p:txBody>
          <a:bodyPr anchor="b">
            <a:normAutofit/>
          </a:bodyPr>
          <a:lstStyle>
            <a:lvl1pPr algn="ctr">
              <a:defRPr sz="5400"/>
            </a:lvl1pPr>
          </a:lstStyle>
          <a:p>
            <a:r>
              <a:rPr lang="en-US"/>
              <a:t>Click to edit Master title style</a:t>
            </a:r>
            <a:endParaRPr lang="en-US" dirty="0"/>
          </a:p>
        </p:txBody>
      </p:sp>
      <p:sp>
        <p:nvSpPr>
          <p:cNvPr id="3" name="Subtitle 2"/>
          <p:cNvSpPr>
            <a:spLocks noGrp="1"/>
          </p:cNvSpPr>
          <p:nvPr>
            <p:ph type="subTitle" idx="1"/>
          </p:nvPr>
        </p:nvSpPr>
        <p:spPr>
          <a:xfrm>
            <a:off x="1370693" y="3598339"/>
            <a:ext cx="9440034"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C4E65EF-35A6-40C3-ADE0-85807445E51D}" type="datetimeFigureOut">
              <a:rPr lang="en-US" smtClean="0"/>
              <a:t>4/5/2023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56DE57-A075-4045-9AFF-672B4392EBEE}" type="slidenum">
              <a:rPr lang="en-US" smtClean="0"/>
              <a:t>‹#›</a:t>
            </a:fld>
            <a:endParaRPr lang="en-US"/>
          </a:p>
        </p:txBody>
      </p:sp>
    </p:spTree>
    <p:extLst>
      <p:ext uri="{BB962C8B-B14F-4D97-AF65-F5344CB8AC3E}">
        <p14:creationId xmlns:p14="http://schemas.microsoft.com/office/powerpoint/2010/main" val="7096445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6" name="Picture 15" descr="Slate-V2-HD-pano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883" y="547807"/>
            <a:ext cx="10141799" cy="3816806"/>
          </a:xfrm>
          <a:prstGeom prst="rect">
            <a:avLst/>
          </a:prstGeom>
        </p:spPr>
      </p:pic>
      <p:sp>
        <p:nvSpPr>
          <p:cNvPr id="2" name="Title 1"/>
          <p:cNvSpPr>
            <a:spLocks noGrp="1"/>
          </p:cNvSpPr>
          <p:nvPr>
            <p:ph type="title"/>
          </p:nvPr>
        </p:nvSpPr>
        <p:spPr>
          <a:xfrm>
            <a:off x="913806" y="4565255"/>
            <a:ext cx="10355326" cy="543472"/>
          </a:xfrm>
        </p:spPr>
        <p:txBody>
          <a:bodyPr anchor="b">
            <a:normAutofit/>
          </a:bodyPr>
          <a:lstStyle>
            <a:lvl1pPr algn="ct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69349" y="695009"/>
            <a:ext cx="9845346"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5" y="5108728"/>
            <a:ext cx="10353762" cy="682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C4E65EF-35A6-40C3-ADE0-85807445E51D}" type="datetimeFigureOut">
              <a:rPr lang="en-US" smtClean="0"/>
              <a:t>4/5/2023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56DE57-A075-4045-9AFF-672B4392EBEE}" type="slidenum">
              <a:rPr lang="en-US" smtClean="0"/>
              <a:t>‹#›</a:t>
            </a:fld>
            <a:endParaRPr lang="en-US"/>
          </a:p>
        </p:txBody>
      </p:sp>
    </p:spTree>
    <p:extLst>
      <p:ext uri="{BB962C8B-B14F-4D97-AF65-F5344CB8AC3E}">
        <p14:creationId xmlns:p14="http://schemas.microsoft.com/office/powerpoint/2010/main" val="14743459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8437"/>
            <a:ext cx="10353762" cy="3534344"/>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94" y="4295180"/>
            <a:ext cx="10353763"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C4E65EF-35A6-40C3-ADE0-85807445E51D}" type="datetimeFigureOut">
              <a:rPr lang="en-US" smtClean="0"/>
              <a:t>4/5/2023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56DE57-A075-4045-9AFF-672B4392EBEE}" type="slidenum">
              <a:rPr lang="en-US" smtClean="0"/>
              <a:t>‹#›</a:t>
            </a:fld>
            <a:endParaRPr lang="en-US"/>
          </a:p>
        </p:txBody>
      </p:sp>
    </p:spTree>
    <p:extLst>
      <p:ext uri="{BB962C8B-B14F-4D97-AF65-F5344CB8AC3E}">
        <p14:creationId xmlns:p14="http://schemas.microsoft.com/office/powerpoint/2010/main" val="13492575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94" y="4304353"/>
            <a:ext cx="10353763"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C4E65EF-35A6-40C3-ADE0-85807445E51D}" type="datetimeFigureOut">
              <a:rPr lang="en-US" smtClean="0"/>
              <a:t>4/5/2023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56DE57-A075-4045-9AFF-672B4392EBEE}" type="slidenum">
              <a:rPr lang="en-US" smtClean="0"/>
              <a:t>‹#›</a:t>
            </a:fld>
            <a:endParaRPr lang="en-US"/>
          </a:p>
        </p:txBody>
      </p:sp>
      <p:sp>
        <p:nvSpPr>
          <p:cNvPr id="11" name="TextBox 10"/>
          <p:cNvSpPr txBox="1"/>
          <p:nvPr/>
        </p:nvSpPr>
        <p:spPr>
          <a:xfrm>
            <a:off x="990600" y="88479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10504716" y="292825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8597911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794" y="2126942"/>
            <a:ext cx="10353763" cy="25118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84" y="4650556"/>
            <a:ext cx="1035219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C4E65EF-35A6-40C3-ADE0-85807445E51D}" type="datetimeFigureOut">
              <a:rPr lang="en-US" smtClean="0"/>
              <a:t>4/5/2023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56DE57-A075-4045-9AFF-672B4392EBEE}" type="slidenum">
              <a:rPr lang="en-US" smtClean="0"/>
              <a:t>‹#›</a:t>
            </a:fld>
            <a:endParaRPr lang="en-US"/>
          </a:p>
        </p:txBody>
      </p:sp>
    </p:spTree>
    <p:extLst>
      <p:ext uri="{BB962C8B-B14F-4D97-AF65-F5344CB8AC3E}">
        <p14:creationId xmlns:p14="http://schemas.microsoft.com/office/powerpoint/2010/main" val="12828600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5" y="609600"/>
            <a:ext cx="10353762" cy="970450"/>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95"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9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46711"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143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66572"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66572"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C4E65EF-35A6-40C3-ADE0-85807445E51D}" type="datetimeFigureOut">
              <a:rPr lang="en-US" smtClean="0"/>
              <a:t>4/5/2023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E56DE57-A075-4045-9AFF-672B4392EBEE}" type="slidenum">
              <a:rPr lang="en-US" smtClean="0"/>
              <a:t>‹#›</a:t>
            </a:fld>
            <a:endParaRPr lang="en-US"/>
          </a:p>
        </p:txBody>
      </p:sp>
    </p:spTree>
    <p:extLst>
      <p:ext uri="{BB962C8B-B14F-4D97-AF65-F5344CB8AC3E}">
        <p14:creationId xmlns:p14="http://schemas.microsoft.com/office/powerpoint/2010/main" val="712910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2" name="Picture 1"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962" y="1818214"/>
            <a:ext cx="3339972" cy="1847851"/>
          </a:xfrm>
          <a:prstGeom prst="rect">
            <a:avLst/>
          </a:prstGeom>
        </p:spPr>
      </p:pic>
      <p:pic>
        <p:nvPicPr>
          <p:cNvPr id="36" name="Picture 35"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3800" y="1818214"/>
            <a:ext cx="3339972" cy="1847851"/>
          </a:xfrm>
          <a:prstGeom prst="rect">
            <a:avLst/>
          </a:prstGeom>
        </p:spPr>
      </p:pic>
      <p:pic>
        <p:nvPicPr>
          <p:cNvPr id="37" name="Picture 36"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6051" y="1818214"/>
            <a:ext cx="3339972" cy="1847851"/>
          </a:xfrm>
          <a:prstGeom prst="rect">
            <a:avLst/>
          </a:prstGeom>
        </p:spPr>
      </p:pic>
      <p:sp>
        <p:nvSpPr>
          <p:cNvPr id="30" name="Title 1"/>
          <p:cNvSpPr>
            <a:spLocks noGrp="1"/>
          </p:cNvSpPr>
          <p:nvPr>
            <p:ph type="title"/>
          </p:nvPr>
        </p:nvSpPr>
        <p:spPr>
          <a:xfrm>
            <a:off x="913794" y="609600"/>
            <a:ext cx="10353763" cy="97045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018102" y="1938918"/>
            <a:ext cx="3092368"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95" y="4480368"/>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435" y="4480367"/>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075698" y="1934432"/>
            <a:ext cx="3092368"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66572" y="4480365"/>
            <a:ext cx="3300984" cy="131083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C4E65EF-35A6-40C3-ADE0-85807445E51D}" type="datetimeFigureOut">
              <a:rPr lang="en-US" smtClean="0"/>
              <a:t>4/5/2023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E56DE57-A075-4045-9AFF-672B4392EBEE}" type="slidenum">
              <a:rPr lang="en-US" smtClean="0"/>
              <a:t>‹#›</a:t>
            </a:fld>
            <a:endParaRPr lang="en-US"/>
          </a:p>
        </p:txBody>
      </p:sp>
    </p:spTree>
    <p:extLst>
      <p:ext uri="{BB962C8B-B14F-4D97-AF65-F5344CB8AC3E}">
        <p14:creationId xmlns:p14="http://schemas.microsoft.com/office/powerpoint/2010/main" val="15318095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C4E65EF-35A6-40C3-ADE0-85807445E51D}" type="datetimeFigureOut">
              <a:rPr lang="en-US" smtClean="0"/>
              <a:t>4/5/2023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56DE57-A075-4045-9AFF-672B4392EBEE}" type="slidenum">
              <a:rPr lang="en-US" smtClean="0"/>
              <a:t>‹#›</a:t>
            </a:fld>
            <a:endParaRPr lang="en-US"/>
          </a:p>
        </p:txBody>
      </p:sp>
    </p:spTree>
    <p:extLst>
      <p:ext uri="{BB962C8B-B14F-4D97-AF65-F5344CB8AC3E}">
        <p14:creationId xmlns:p14="http://schemas.microsoft.com/office/powerpoint/2010/main" val="10401038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83068" y="609599"/>
            <a:ext cx="2284487" cy="518160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913796" y="609599"/>
            <a:ext cx="7916872" cy="5181601"/>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C4E65EF-35A6-40C3-ADE0-85807445E51D}" type="datetimeFigureOut">
              <a:rPr lang="en-US" smtClean="0"/>
              <a:t>4/5/2023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56DE57-A075-4045-9AFF-672B4392EBEE}" type="slidenum">
              <a:rPr lang="en-US" smtClean="0"/>
              <a:t>‹#›</a:t>
            </a:fld>
            <a:endParaRPr lang="en-US"/>
          </a:p>
        </p:txBody>
      </p:sp>
    </p:spTree>
    <p:extLst>
      <p:ext uri="{BB962C8B-B14F-4D97-AF65-F5344CB8AC3E}">
        <p14:creationId xmlns:p14="http://schemas.microsoft.com/office/powerpoint/2010/main" val="7196050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C4E65EF-35A6-40C3-ADE0-85807445E51D}" type="datetimeFigureOut">
              <a:rPr lang="en-US" smtClean="0"/>
              <a:t>4/5/2023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56DE57-A075-4045-9AFF-672B4392EBEE}" type="slidenum">
              <a:rPr lang="en-US" smtClean="0"/>
              <a:t>‹#›</a:t>
            </a:fld>
            <a:endParaRPr lang="en-US"/>
          </a:p>
        </p:txBody>
      </p:sp>
    </p:spTree>
    <p:extLst>
      <p:ext uri="{BB962C8B-B14F-4D97-AF65-F5344CB8AC3E}">
        <p14:creationId xmlns:p14="http://schemas.microsoft.com/office/powerpoint/2010/main" val="12355797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95401" y="1761067"/>
            <a:ext cx="9590550" cy="1828813"/>
          </a:xfrm>
        </p:spPr>
        <p:txBody>
          <a:bodyPr anchor="b"/>
          <a:lstStyle>
            <a:lvl1pPr algn="ct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3589879"/>
            <a:ext cx="9590550" cy="150705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C4E65EF-35A6-40C3-ADE0-85807445E51D}" type="datetimeFigureOut">
              <a:rPr lang="en-US" smtClean="0"/>
              <a:t>4/5/2023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56DE57-A075-4045-9AFF-672B4392EBEE}" type="slidenum">
              <a:rPr lang="en-US" smtClean="0"/>
              <a:t>‹#›</a:t>
            </a:fld>
            <a:endParaRPr lang="en-US"/>
          </a:p>
        </p:txBody>
      </p:sp>
    </p:spTree>
    <p:extLst>
      <p:ext uri="{BB962C8B-B14F-4D97-AF65-F5344CB8AC3E}">
        <p14:creationId xmlns:p14="http://schemas.microsoft.com/office/powerpoint/2010/main" val="19743613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913795" y="1732449"/>
            <a:ext cx="5060497" cy="4058750"/>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02892" y="1732449"/>
            <a:ext cx="5064665" cy="4058751"/>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C4E65EF-35A6-40C3-ADE0-85807445E51D}" type="datetimeFigureOut">
              <a:rPr lang="en-US" smtClean="0"/>
              <a:t>4/5/2023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56DE57-A075-4045-9AFF-672B4392EBEE}" type="slidenum">
              <a:rPr lang="en-US" smtClean="0"/>
              <a:t>‹#›</a:t>
            </a:fld>
            <a:endParaRPr lang="en-US"/>
          </a:p>
        </p:txBody>
      </p:sp>
    </p:spTree>
    <p:extLst>
      <p:ext uri="{BB962C8B-B14F-4D97-AF65-F5344CB8AC3E}">
        <p14:creationId xmlns:p14="http://schemas.microsoft.com/office/powerpoint/2010/main" val="2987891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20" name="Picture 19"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95" y="1734506"/>
            <a:ext cx="5089072" cy="4148769"/>
          </a:xfrm>
          <a:prstGeom prst="rect">
            <a:avLst/>
          </a:prstGeom>
        </p:spPr>
      </p:pic>
      <p:pic>
        <p:nvPicPr>
          <p:cNvPr id="21" name="Picture 20"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8485" y="1734506"/>
            <a:ext cx="5089072" cy="4148769"/>
          </a:xfrm>
          <a:prstGeom prst="rect">
            <a:avLst/>
          </a:prstGeom>
        </p:spPr>
      </p:pic>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005872" y="1835254"/>
            <a:ext cx="4876344" cy="54488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05872" y="2380137"/>
            <a:ext cx="4876344"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94967" y="1835254"/>
            <a:ext cx="4895330" cy="544883"/>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94967" y="2380137"/>
            <a:ext cx="4895330"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C4E65EF-35A6-40C3-ADE0-85807445E51D}" type="datetimeFigureOut">
              <a:rPr lang="en-US" smtClean="0"/>
              <a:t>4/5/2023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E56DE57-A075-4045-9AFF-672B4392EBEE}" type="slidenum">
              <a:rPr lang="en-US" smtClean="0"/>
              <a:t>‹#›</a:t>
            </a:fld>
            <a:endParaRPr lang="en-US"/>
          </a:p>
        </p:txBody>
      </p:sp>
    </p:spTree>
    <p:extLst>
      <p:ext uri="{BB962C8B-B14F-4D97-AF65-F5344CB8AC3E}">
        <p14:creationId xmlns:p14="http://schemas.microsoft.com/office/powerpoint/2010/main" val="15635774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C4E65EF-35A6-40C3-ADE0-85807445E51D}" type="datetimeFigureOut">
              <a:rPr lang="en-US" smtClean="0"/>
              <a:t>4/5/2023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E56DE57-A075-4045-9AFF-672B4392EBEE}" type="slidenum">
              <a:rPr lang="en-US" smtClean="0"/>
              <a:t>‹#›</a:t>
            </a:fld>
            <a:endParaRPr lang="en-US"/>
          </a:p>
        </p:txBody>
      </p:sp>
    </p:spTree>
    <p:extLst>
      <p:ext uri="{BB962C8B-B14F-4D97-AF65-F5344CB8AC3E}">
        <p14:creationId xmlns:p14="http://schemas.microsoft.com/office/powerpoint/2010/main" val="23389311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4E65EF-35A6-40C3-ADE0-85807445E51D}" type="datetimeFigureOut">
              <a:rPr lang="en-US" smtClean="0"/>
              <a:t>4/5/2023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E56DE57-A075-4045-9AFF-672B4392EBEE}" type="slidenum">
              <a:rPr lang="en-US" smtClean="0"/>
              <a:t>‹#›</a:t>
            </a:fld>
            <a:endParaRPr lang="en-US"/>
          </a:p>
        </p:txBody>
      </p:sp>
    </p:spTree>
    <p:extLst>
      <p:ext uri="{BB962C8B-B14F-4D97-AF65-F5344CB8AC3E}">
        <p14:creationId xmlns:p14="http://schemas.microsoft.com/office/powerpoint/2010/main" val="7612294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3706889" cy="1821918"/>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4855633" y="609600"/>
            <a:ext cx="6411924" cy="518160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95" y="2431518"/>
            <a:ext cx="3706889" cy="3359681"/>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C4E65EF-35A6-40C3-ADE0-85807445E51D}" type="datetimeFigureOut">
              <a:rPr lang="en-US" smtClean="0"/>
              <a:t>4/5/2023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56DE57-A075-4045-9AFF-672B4392EBEE}" type="slidenum">
              <a:rPr lang="en-US" smtClean="0"/>
              <a:t>‹#›</a:t>
            </a:fld>
            <a:endParaRPr lang="en-US"/>
          </a:p>
        </p:txBody>
      </p:sp>
    </p:spTree>
    <p:extLst>
      <p:ext uri="{BB962C8B-B14F-4D97-AF65-F5344CB8AC3E}">
        <p14:creationId xmlns:p14="http://schemas.microsoft.com/office/powerpoint/2010/main" val="12207307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22" name="Picture 21" descr="Slate-V2-HD-vert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3665" y="609600"/>
            <a:ext cx="3584166" cy="5204832"/>
          </a:xfrm>
          <a:prstGeom prst="rect">
            <a:avLst/>
          </a:prstGeom>
        </p:spPr>
      </p:pic>
      <p:sp>
        <p:nvSpPr>
          <p:cNvPr id="2" name="Title 1"/>
          <p:cNvSpPr>
            <a:spLocks noGrp="1"/>
          </p:cNvSpPr>
          <p:nvPr>
            <p:ph type="title"/>
          </p:nvPr>
        </p:nvSpPr>
        <p:spPr>
          <a:xfrm>
            <a:off x="913795" y="609923"/>
            <a:ext cx="5934949" cy="1829338"/>
          </a:xfrm>
        </p:spPr>
        <p:txBody>
          <a:bodyPr anchor="b">
            <a:noAutofit/>
          </a:bodyPr>
          <a:lstStyle>
            <a:lvl1pPr algn="ct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42551" y="763702"/>
            <a:ext cx="3275751"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913795" y="2439261"/>
            <a:ext cx="5934949" cy="337613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C4E65EF-35A6-40C3-ADE0-85807445E51D}" type="datetimeFigureOut">
              <a:rPr lang="en-US" smtClean="0"/>
              <a:t>4/5/2023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56DE57-A075-4045-9AFF-672B4392EBEE}" type="slidenum">
              <a:rPr lang="en-US" smtClean="0"/>
              <a:t>‹#›</a:t>
            </a:fld>
            <a:endParaRPr lang="en-US"/>
          </a:p>
        </p:txBody>
      </p:sp>
    </p:spTree>
    <p:extLst>
      <p:ext uri="{BB962C8B-B14F-4D97-AF65-F5344CB8AC3E}">
        <p14:creationId xmlns:p14="http://schemas.microsoft.com/office/powerpoint/2010/main" val="32779606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2"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95" y="1732449"/>
            <a:ext cx="10353762" cy="4058751"/>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4C4E65EF-35A6-40C3-ADE0-85807445E51D}" type="datetimeFigureOut">
              <a:rPr lang="en-US" smtClean="0"/>
              <a:t>4/5/2023</a:t>
            </a:fld>
            <a:endParaRPr lang="en-US"/>
          </a:p>
        </p:txBody>
      </p:sp>
      <p:sp>
        <p:nvSpPr>
          <p:cNvPr id="5" name="Footer Placeholder 4"/>
          <p:cNvSpPr>
            <a:spLocks noGrp="1"/>
          </p:cNvSpPr>
          <p:nvPr>
            <p:ph type="ftr" sz="quarter" idx="3"/>
          </p:nvPr>
        </p:nvSpPr>
        <p:spPr>
          <a:xfrm>
            <a:off x="913795" y="5883275"/>
            <a:ext cx="6672865" cy="365125"/>
          </a:xfrm>
          <a:prstGeom prst="rect">
            <a:avLst/>
          </a:prstGeom>
        </p:spPr>
        <p:txBody>
          <a:bodyPr vert="horz" lIns="91440" tIns="45720" rIns="91440" bIns="45720" rtlCol="0" anchor="ctr"/>
          <a:lstStyle>
            <a:lvl1pPr algn="l">
              <a:defRPr sz="1000">
                <a:solidFill>
                  <a:schemeClr val="tx1">
                    <a:lumMod val="95000"/>
                  </a:schemeClr>
                </a:solidFill>
                <a:effectLst>
                  <a:outerShdw blurRad="50800" dist="38100" dir="2700000" algn="tl" rotWithShape="0">
                    <a:schemeClr val="bg1">
                      <a:alpha val="43000"/>
                    </a:schemeClr>
                  </a:outerShdw>
                </a:effectLst>
              </a:defRPr>
            </a:lvl1pPr>
          </a:lstStyle>
          <a:p>
            <a:endParaRPr lang="en-US"/>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5E56DE57-A075-4045-9AFF-672B4392EBEE}" type="slidenum">
              <a:rPr lang="en-US" smtClean="0"/>
              <a:t>‹#›</a:t>
            </a:fld>
            <a:endParaRPr lang="en-US"/>
          </a:p>
        </p:txBody>
      </p:sp>
    </p:spTree>
    <p:extLst>
      <p:ext uri="{BB962C8B-B14F-4D97-AF65-F5344CB8AC3E}">
        <p14:creationId xmlns:p14="http://schemas.microsoft.com/office/powerpoint/2010/main" val="1225420803"/>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6.png"/><Relationship Id="rId4" Type="http://schemas.openxmlformats.org/officeDocument/2006/relationships/image" Target="../media/image1.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6.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6.png"/><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6.png"/><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6.png"/><Relationship Id="rId4" Type="http://schemas.openxmlformats.org/officeDocument/2006/relationships/hyperlink" Target="mailto:Supervisor.License@dec.ny.gov" TargetMode="Externa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6.png"/><Relationship Id="rId4" Type="http://schemas.openxmlformats.org/officeDocument/2006/relationships/hyperlink" Target="mailto:huntfishguideorders@dec.ny.gov" TargetMode="Externa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4">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AB482FD-C684-4DAA-AC4C-1739F51A98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547F2F6-E2D2-432A-BBBC-9275D0306473}"/>
              </a:ext>
            </a:extLst>
          </p:cNvPr>
          <p:cNvSpPr>
            <a:spLocks noGrp="1"/>
          </p:cNvSpPr>
          <p:nvPr>
            <p:ph type="ctrTitle"/>
          </p:nvPr>
        </p:nvSpPr>
        <p:spPr>
          <a:xfrm>
            <a:off x="5139236" y="1097280"/>
            <a:ext cx="6043875" cy="4626864"/>
          </a:xfrm>
        </p:spPr>
        <p:txBody>
          <a:bodyPr anchor="ctr">
            <a:normAutofit/>
          </a:bodyPr>
          <a:lstStyle/>
          <a:p>
            <a:pPr algn="l"/>
            <a:r>
              <a:rPr lang="en-US" sz="2800" dirty="0"/>
              <a:t>DECALS Information &amp; Reminders</a:t>
            </a:r>
            <a:br>
              <a:rPr lang="en-US" sz="2800" dirty="0"/>
            </a:br>
            <a:r>
              <a:rPr lang="en-US" sz="1800" dirty="0"/>
              <a:t>Kevin Maloney/License Sales Supervisor</a:t>
            </a:r>
          </a:p>
        </p:txBody>
      </p:sp>
      <p:sp>
        <p:nvSpPr>
          <p:cNvPr id="3" name="Subtitle 2">
            <a:extLst>
              <a:ext uri="{FF2B5EF4-FFF2-40B4-BE49-F238E27FC236}">
                <a16:creationId xmlns:a16="http://schemas.microsoft.com/office/drawing/2014/main" id="{2FAA6211-8A8A-4A0D-835D-233424FB2611}"/>
              </a:ext>
            </a:extLst>
          </p:cNvPr>
          <p:cNvSpPr>
            <a:spLocks noGrp="1"/>
          </p:cNvSpPr>
          <p:nvPr>
            <p:ph type="subTitle" idx="1"/>
          </p:nvPr>
        </p:nvSpPr>
        <p:spPr>
          <a:xfrm>
            <a:off x="579123" y="1097280"/>
            <a:ext cx="3590850" cy="4626863"/>
          </a:xfrm>
        </p:spPr>
        <p:txBody>
          <a:bodyPr anchor="ctr">
            <a:normAutofit/>
          </a:bodyPr>
          <a:lstStyle/>
          <a:p>
            <a:pPr algn="r"/>
            <a:r>
              <a:rPr lang="en-US" sz="5400" dirty="0"/>
              <a:t>NYS DEC</a:t>
            </a:r>
          </a:p>
        </p:txBody>
      </p:sp>
      <p:cxnSp>
        <p:nvCxnSpPr>
          <p:cNvPr id="10" name="Straight Connector 9">
            <a:extLst>
              <a:ext uri="{FF2B5EF4-FFF2-40B4-BE49-F238E27FC236}">
                <a16:creationId xmlns:a16="http://schemas.microsoft.com/office/drawing/2014/main" id="{2DAA738B-EDF5-4694-B25A-3488245BC87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605" y="2057399"/>
            <a:ext cx="0" cy="274320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pic>
        <p:nvPicPr>
          <p:cNvPr id="5" name="Audio 4">
            <a:hlinkClick r:id="" action="ppaction://media"/>
            <a:extLst>
              <a:ext uri="{FF2B5EF4-FFF2-40B4-BE49-F238E27FC236}">
                <a16:creationId xmlns:a16="http://schemas.microsoft.com/office/drawing/2014/main" id="{2D392D8A-CE45-45C7-94BC-5332C02C5DB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764944036"/>
      </p:ext>
    </p:extLst>
  </p:cSld>
  <p:clrMapOvr>
    <a:masterClrMapping/>
  </p:clrMapOvr>
  <mc:AlternateContent xmlns:mc="http://schemas.openxmlformats.org/markup-compatibility/2006">
    <mc:Choice xmlns:p14="http://schemas.microsoft.com/office/powerpoint/2010/main" Requires="p14">
      <p:transition spd="med" p14:dur="700" advTm="16867">
        <p:fade/>
      </p:transition>
    </mc:Choice>
    <mc:Fallback>
      <p:transition spd="med" advTm="1686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3F8BFB9-4052-4CD5-A360-E814AFB090BC}"/>
              </a:ext>
            </a:extLst>
          </p:cNvPr>
          <p:cNvSpPr>
            <a:spLocks noGrp="1"/>
          </p:cNvSpPr>
          <p:nvPr>
            <p:ph idx="1"/>
          </p:nvPr>
        </p:nvSpPr>
        <p:spPr>
          <a:xfrm>
            <a:off x="333375" y="1340726"/>
            <a:ext cx="11525249" cy="5154667"/>
          </a:xfrm>
        </p:spPr>
        <p:txBody>
          <a:bodyPr>
            <a:normAutofit/>
          </a:bodyPr>
          <a:lstStyle/>
          <a:p>
            <a:pPr marL="36900" indent="0" algn="ctr">
              <a:buNone/>
            </a:pPr>
            <a:r>
              <a:rPr lang="en-US" sz="2400" dirty="0"/>
              <a:t>Kevin Maloney – NYS DEC Fish &amp; Wildlife – License Sales Supervisor</a:t>
            </a:r>
          </a:p>
          <a:p>
            <a:pPr marL="36900" indent="0" algn="ctr">
              <a:buNone/>
            </a:pPr>
            <a:endParaRPr lang="en-US" sz="1000" dirty="0"/>
          </a:p>
          <a:p>
            <a:pPr marL="36900" indent="0" algn="ctr">
              <a:buNone/>
            </a:pPr>
            <a:r>
              <a:rPr lang="en-US" sz="2400" dirty="0"/>
              <a:t>I have worked for Fish &amp; Wildlife as the License Sales Supervisor for about 10 years. My office handles a lot of calls and questions from License Issuing Agents, oversees agent training and addresses customer and general public questions as they relate to sporting licenses.</a:t>
            </a:r>
          </a:p>
          <a:p>
            <a:pPr marL="36900" indent="0" algn="ctr">
              <a:buNone/>
            </a:pPr>
            <a:endParaRPr lang="en-US" sz="1000" dirty="0"/>
          </a:p>
          <a:p>
            <a:pPr marL="36900" indent="0" algn="ctr">
              <a:buNone/>
            </a:pPr>
            <a:r>
              <a:rPr lang="en-US" sz="2400" dirty="0"/>
              <a:t>The topics I will be covering today are items that License Issuing Agents ask us about all the time. Hopefully by reviewing them today it will help you not only understand these topics more but also make you aware of the processes and tools that are in place to help make working with DECALS a little easier for you all.</a:t>
            </a:r>
          </a:p>
          <a:p>
            <a:pPr marL="36900" indent="0" algn="ctr">
              <a:buNone/>
            </a:pPr>
            <a:endParaRPr lang="en-US" sz="1000" dirty="0"/>
          </a:p>
          <a:p>
            <a:pPr marL="36900" indent="0" algn="ctr">
              <a:buNone/>
            </a:pPr>
            <a:endParaRPr lang="en-US" sz="2400" dirty="0"/>
          </a:p>
          <a:p>
            <a:pPr marL="36900" indent="0" algn="ctr">
              <a:buNone/>
            </a:pPr>
            <a:endParaRPr lang="en-US" dirty="0"/>
          </a:p>
        </p:txBody>
      </p:sp>
      <p:sp>
        <p:nvSpPr>
          <p:cNvPr id="4" name="Title 1">
            <a:extLst>
              <a:ext uri="{FF2B5EF4-FFF2-40B4-BE49-F238E27FC236}">
                <a16:creationId xmlns:a16="http://schemas.microsoft.com/office/drawing/2014/main" id="{6B4626EE-4686-4759-8B28-F70D09DD0FC7}"/>
              </a:ext>
            </a:extLst>
          </p:cNvPr>
          <p:cNvSpPr>
            <a:spLocks noGrp="1"/>
          </p:cNvSpPr>
          <p:nvPr>
            <p:ph type="title"/>
          </p:nvPr>
        </p:nvSpPr>
        <p:spPr>
          <a:xfrm>
            <a:off x="670035" y="362607"/>
            <a:ext cx="10515600" cy="635000"/>
          </a:xfrm>
        </p:spPr>
        <p:txBody>
          <a:bodyPr>
            <a:noAutofit/>
          </a:bodyPr>
          <a:lstStyle/>
          <a:p>
            <a:pPr algn="ctr"/>
            <a:r>
              <a:rPr lang="en-US" b="1" dirty="0">
                <a:solidFill>
                  <a:srgbClr val="FFC000"/>
                </a:solidFill>
              </a:rPr>
              <a:t>Introduction</a:t>
            </a:r>
          </a:p>
        </p:txBody>
      </p:sp>
      <p:pic>
        <p:nvPicPr>
          <p:cNvPr id="5" name="Audio 4">
            <a:hlinkClick r:id="" action="ppaction://media"/>
            <a:extLst>
              <a:ext uri="{FF2B5EF4-FFF2-40B4-BE49-F238E27FC236}">
                <a16:creationId xmlns:a16="http://schemas.microsoft.com/office/drawing/2014/main" id="{A842863E-11C2-4174-BB84-34E8E99C56C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565251263"/>
      </p:ext>
    </p:extLst>
  </p:cSld>
  <p:clrMapOvr>
    <a:masterClrMapping/>
  </p:clrMapOvr>
  <mc:AlternateContent xmlns:mc="http://schemas.openxmlformats.org/markup-compatibility/2006">
    <mc:Choice xmlns:p14="http://schemas.microsoft.com/office/powerpoint/2010/main" Requires="p14">
      <p:transition spd="med" p14:dur="700" advTm="64004">
        <p:fade/>
      </p:transition>
    </mc:Choice>
    <mc:Fallback>
      <p:transition spd="med" advTm="6400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100167-714B-4846-AC0A-C0F5A9B62A6B}"/>
              </a:ext>
            </a:extLst>
          </p:cNvPr>
          <p:cNvSpPr>
            <a:spLocks noGrp="1"/>
          </p:cNvSpPr>
          <p:nvPr>
            <p:ph type="title"/>
          </p:nvPr>
        </p:nvSpPr>
        <p:spPr>
          <a:xfrm>
            <a:off x="838200" y="48779"/>
            <a:ext cx="10515600" cy="635000"/>
          </a:xfrm>
        </p:spPr>
        <p:txBody>
          <a:bodyPr>
            <a:noAutofit/>
          </a:bodyPr>
          <a:lstStyle/>
          <a:p>
            <a:pPr algn="ctr"/>
            <a:r>
              <a:rPr lang="en-US" b="1" dirty="0">
                <a:solidFill>
                  <a:srgbClr val="FFC000"/>
                </a:solidFill>
              </a:rPr>
              <a:t>Customer Searches</a:t>
            </a:r>
          </a:p>
        </p:txBody>
      </p:sp>
      <p:pic>
        <p:nvPicPr>
          <p:cNvPr id="5" name="Content Placeholder 4">
            <a:extLst>
              <a:ext uri="{FF2B5EF4-FFF2-40B4-BE49-F238E27FC236}">
                <a16:creationId xmlns:a16="http://schemas.microsoft.com/office/drawing/2014/main" id="{21383EC9-EB61-4EA7-B373-9B647C2C07E4}"/>
              </a:ext>
            </a:extLst>
          </p:cNvPr>
          <p:cNvPicPr>
            <a:picLocks noGrp="1" noChangeAspect="1"/>
          </p:cNvPicPr>
          <p:nvPr>
            <p:ph idx="1"/>
          </p:nvPr>
        </p:nvPicPr>
        <p:blipFill rotWithShape="1">
          <a:blip r:embed="rId4"/>
          <a:srcRect t="1" b="1510"/>
          <a:stretch/>
        </p:blipFill>
        <p:spPr>
          <a:xfrm>
            <a:off x="1299582" y="2767214"/>
            <a:ext cx="9592836" cy="3907906"/>
          </a:xfrm>
        </p:spPr>
      </p:pic>
      <p:sp>
        <p:nvSpPr>
          <p:cNvPr id="6" name="Title 1">
            <a:extLst>
              <a:ext uri="{FF2B5EF4-FFF2-40B4-BE49-F238E27FC236}">
                <a16:creationId xmlns:a16="http://schemas.microsoft.com/office/drawing/2014/main" id="{D39617CD-F957-4F73-A027-6840835FAF93}"/>
              </a:ext>
            </a:extLst>
          </p:cNvPr>
          <p:cNvSpPr txBox="1">
            <a:spLocks/>
          </p:cNvSpPr>
          <p:nvPr/>
        </p:nvSpPr>
        <p:spPr>
          <a:xfrm>
            <a:off x="838200" y="512445"/>
            <a:ext cx="10515600" cy="2168409"/>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sz="3600" i="1" dirty="0">
                <a:solidFill>
                  <a:srgbClr val="00B050"/>
                </a:solidFill>
              </a:rPr>
              <a:t>You only need to use 2 of the search parameters</a:t>
            </a:r>
          </a:p>
          <a:p>
            <a:pPr marL="342900" indent="-342900">
              <a:lnSpc>
                <a:spcPct val="100000"/>
              </a:lnSpc>
              <a:buFont typeface="Wingdings" panose="05000000000000000000" pitchFamily="2" charset="2"/>
              <a:buChar char="Ø"/>
            </a:pPr>
            <a:r>
              <a:rPr lang="en-US" sz="2400" i="1" dirty="0">
                <a:solidFill>
                  <a:srgbClr val="00B050"/>
                </a:solidFill>
              </a:rPr>
              <a:t>You can perform searches in various ways using only 2 search parameters such as:</a:t>
            </a:r>
          </a:p>
          <a:p>
            <a:pPr marL="800100" lvl="1" indent="-342900">
              <a:buFont typeface="Arial" panose="020B0604020202020204" pitchFamily="34" charset="0"/>
              <a:buChar char="•"/>
            </a:pPr>
            <a:r>
              <a:rPr lang="en-US" i="1" dirty="0">
                <a:solidFill>
                  <a:srgbClr val="00B050"/>
                </a:solidFill>
              </a:rPr>
              <a:t>Last name and date-of-birth</a:t>
            </a:r>
          </a:p>
          <a:p>
            <a:pPr marL="800100" lvl="1" indent="-342900">
              <a:buFont typeface="Arial" panose="020B0604020202020204" pitchFamily="34" charset="0"/>
              <a:buChar char="•"/>
            </a:pPr>
            <a:r>
              <a:rPr lang="en-US" i="1" dirty="0">
                <a:solidFill>
                  <a:srgbClr val="00B050"/>
                </a:solidFill>
              </a:rPr>
              <a:t>DEC ID# and last name</a:t>
            </a:r>
          </a:p>
          <a:p>
            <a:pPr marL="800100" lvl="1" indent="-342900">
              <a:buFont typeface="Arial" panose="020B0604020202020204" pitchFamily="34" charset="0"/>
              <a:buChar char="•"/>
            </a:pPr>
            <a:r>
              <a:rPr lang="en-US" i="1" dirty="0">
                <a:solidFill>
                  <a:srgbClr val="00B050"/>
                </a:solidFill>
              </a:rPr>
              <a:t>Driver’s license # and last name</a:t>
            </a:r>
          </a:p>
          <a:p>
            <a:pPr marL="800100" lvl="1" indent="-342900">
              <a:buFont typeface="Arial" panose="020B0604020202020204" pitchFamily="34" charset="0"/>
              <a:buChar char="•"/>
            </a:pPr>
            <a:r>
              <a:rPr lang="en-US" i="1" dirty="0">
                <a:solidFill>
                  <a:srgbClr val="00B050"/>
                </a:solidFill>
              </a:rPr>
              <a:t>Driver’s license # and date-of-birth</a:t>
            </a:r>
          </a:p>
          <a:p>
            <a:pPr marL="800100" lvl="1" indent="-342900">
              <a:buFont typeface="Wingdings" panose="05000000000000000000" pitchFamily="2" charset="2"/>
              <a:buChar char="Ø"/>
            </a:pPr>
            <a:r>
              <a:rPr lang="en-US" sz="100" i="1" dirty="0">
                <a:solidFill>
                  <a:srgbClr val="00B050"/>
                </a:solidFill>
              </a:rPr>
              <a:t>L</a:t>
            </a:r>
          </a:p>
        </p:txBody>
      </p:sp>
      <p:sp>
        <p:nvSpPr>
          <p:cNvPr id="7" name="Rectangle: Rounded Corners 6">
            <a:extLst>
              <a:ext uri="{FF2B5EF4-FFF2-40B4-BE49-F238E27FC236}">
                <a16:creationId xmlns:a16="http://schemas.microsoft.com/office/drawing/2014/main" id="{61CA9568-CA04-4C96-BBB4-24E3CCDDA0E7}"/>
              </a:ext>
            </a:extLst>
          </p:cNvPr>
          <p:cNvSpPr/>
          <p:nvPr/>
        </p:nvSpPr>
        <p:spPr>
          <a:xfrm>
            <a:off x="1576705" y="3275546"/>
            <a:ext cx="2676525" cy="306907"/>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Audio 3">
            <a:hlinkClick r:id="" action="ppaction://media"/>
            <a:extLst>
              <a:ext uri="{FF2B5EF4-FFF2-40B4-BE49-F238E27FC236}">
                <a16:creationId xmlns:a16="http://schemas.microsoft.com/office/drawing/2014/main" id="{D6647DA1-4FC8-47A8-8173-EF4E11FBC6B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141276778"/>
      </p:ext>
    </p:extLst>
  </p:cSld>
  <p:clrMapOvr>
    <a:masterClrMapping/>
  </p:clrMapOvr>
  <mc:AlternateContent xmlns:mc="http://schemas.openxmlformats.org/markup-compatibility/2006">
    <mc:Choice xmlns:p14="http://schemas.microsoft.com/office/powerpoint/2010/main" Requires="p14">
      <p:transition spd="med" p14:dur="700" advTm="69228">
        <p:fade/>
      </p:transition>
    </mc:Choice>
    <mc:Fallback>
      <p:transition spd="med" advTm="6922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DF3BCE-9472-4E5A-88F4-F9C8C404C92E}"/>
              </a:ext>
            </a:extLst>
          </p:cNvPr>
          <p:cNvSpPr>
            <a:spLocks noGrp="1"/>
          </p:cNvSpPr>
          <p:nvPr>
            <p:ph type="title"/>
          </p:nvPr>
        </p:nvSpPr>
        <p:spPr>
          <a:xfrm>
            <a:off x="1218595" y="191755"/>
            <a:ext cx="10353762" cy="970450"/>
          </a:xfrm>
        </p:spPr>
        <p:txBody>
          <a:bodyPr/>
          <a:lstStyle/>
          <a:p>
            <a:r>
              <a:rPr lang="en-US" b="1" dirty="0">
                <a:solidFill>
                  <a:srgbClr val="FFC000"/>
                </a:solidFill>
              </a:rPr>
              <a:t>DECALS Bulletins/Messages</a:t>
            </a:r>
          </a:p>
        </p:txBody>
      </p:sp>
      <p:pic>
        <p:nvPicPr>
          <p:cNvPr id="5" name="Content Placeholder 4">
            <a:extLst>
              <a:ext uri="{FF2B5EF4-FFF2-40B4-BE49-F238E27FC236}">
                <a16:creationId xmlns:a16="http://schemas.microsoft.com/office/drawing/2014/main" id="{2E2A4747-CE59-4EDA-A352-75C7ED8D5EBA}"/>
              </a:ext>
            </a:extLst>
          </p:cNvPr>
          <p:cNvPicPr>
            <a:picLocks noGrp="1" noChangeAspect="1"/>
          </p:cNvPicPr>
          <p:nvPr>
            <p:ph idx="1"/>
          </p:nvPr>
        </p:nvPicPr>
        <p:blipFill>
          <a:blip r:embed="rId4"/>
          <a:stretch>
            <a:fillRect/>
          </a:stretch>
        </p:blipFill>
        <p:spPr>
          <a:xfrm>
            <a:off x="1686560" y="3889654"/>
            <a:ext cx="10353675" cy="2776591"/>
          </a:xfrm>
        </p:spPr>
      </p:pic>
      <p:pic>
        <p:nvPicPr>
          <p:cNvPr id="7" name="Picture 6">
            <a:extLst>
              <a:ext uri="{FF2B5EF4-FFF2-40B4-BE49-F238E27FC236}">
                <a16:creationId xmlns:a16="http://schemas.microsoft.com/office/drawing/2014/main" id="{787AF086-AF79-4613-9C0C-610922BD9D79}"/>
              </a:ext>
            </a:extLst>
          </p:cNvPr>
          <p:cNvPicPr>
            <a:picLocks noChangeAspect="1"/>
          </p:cNvPicPr>
          <p:nvPr/>
        </p:nvPicPr>
        <p:blipFill>
          <a:blip r:embed="rId5"/>
          <a:stretch>
            <a:fillRect/>
          </a:stretch>
        </p:blipFill>
        <p:spPr>
          <a:xfrm>
            <a:off x="223276" y="1580050"/>
            <a:ext cx="5867400" cy="2200275"/>
          </a:xfrm>
          <a:prstGeom prst="rect">
            <a:avLst/>
          </a:prstGeom>
        </p:spPr>
      </p:pic>
      <p:cxnSp>
        <p:nvCxnSpPr>
          <p:cNvPr id="9" name="Straight Arrow Connector 8">
            <a:extLst>
              <a:ext uri="{FF2B5EF4-FFF2-40B4-BE49-F238E27FC236}">
                <a16:creationId xmlns:a16="http://schemas.microsoft.com/office/drawing/2014/main" id="{1F850D74-F380-42B9-A041-EB5DB8E676A0}"/>
              </a:ext>
            </a:extLst>
          </p:cNvPr>
          <p:cNvCxnSpPr>
            <a:cxnSpLocks/>
          </p:cNvCxnSpPr>
          <p:nvPr/>
        </p:nvCxnSpPr>
        <p:spPr>
          <a:xfrm flipH="1" flipV="1">
            <a:off x="2752725" y="3314700"/>
            <a:ext cx="276225" cy="57495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2" name="Rectangle: Rounded Corners 11">
            <a:extLst>
              <a:ext uri="{FF2B5EF4-FFF2-40B4-BE49-F238E27FC236}">
                <a16:creationId xmlns:a16="http://schemas.microsoft.com/office/drawing/2014/main" id="{4054EDC0-5DE9-4D1E-A079-26B5974FA628}"/>
              </a:ext>
            </a:extLst>
          </p:cNvPr>
          <p:cNvSpPr/>
          <p:nvPr/>
        </p:nvSpPr>
        <p:spPr>
          <a:xfrm>
            <a:off x="1762125" y="3889654"/>
            <a:ext cx="3371850" cy="1225271"/>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408DCF3C-6ED7-4944-8FB2-0CBAA246874E}"/>
              </a:ext>
            </a:extLst>
          </p:cNvPr>
          <p:cNvSpPr txBox="1">
            <a:spLocks/>
          </p:cNvSpPr>
          <p:nvPr/>
        </p:nvSpPr>
        <p:spPr>
          <a:xfrm>
            <a:off x="6224513" y="1162205"/>
            <a:ext cx="5744211" cy="2522869"/>
          </a:xfrm>
          <a:prstGeom prst="rect">
            <a:avLst/>
          </a:prstGeom>
          <a:effectLst>
            <a:outerShdw blurRad="25400" dir="17880000">
              <a:srgbClr val="000000">
                <a:alpha val="46000"/>
              </a:srgbClr>
            </a:outerShdw>
          </a:effectLst>
        </p:spPr>
        <p:txBody>
          <a:bodyPr vert="horz" lIns="91440" tIns="45720" rIns="91440" bIns="45720" rtlCol="0" anchor="t" anchorCtr="0">
            <a:normAutofit lnSpcReduction="10000"/>
          </a:bodyPr>
          <a:lst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200" u="sng" dirty="0">
                <a:solidFill>
                  <a:srgbClr val="00B050"/>
                </a:solidFill>
              </a:rPr>
              <a:t>Be sure to read your bulletins</a:t>
            </a:r>
          </a:p>
          <a:p>
            <a:pPr marL="342900" indent="-342900" algn="l">
              <a:buFont typeface="Wingdings" panose="05000000000000000000" pitchFamily="2" charset="2"/>
              <a:buChar char="Ø"/>
            </a:pPr>
            <a:endParaRPr lang="en-US" sz="1600" dirty="0"/>
          </a:p>
          <a:p>
            <a:pPr marL="342900" indent="-342900" algn="l">
              <a:buFont typeface="Wingdings" panose="05000000000000000000" pitchFamily="2" charset="2"/>
              <a:buChar char="Ø"/>
            </a:pPr>
            <a:r>
              <a:rPr lang="en-US" sz="1800" dirty="0"/>
              <a:t>Bulletins are found on the customer search page</a:t>
            </a:r>
          </a:p>
          <a:p>
            <a:pPr marL="342900" indent="-342900" algn="l">
              <a:buFont typeface="Wingdings" panose="05000000000000000000" pitchFamily="2" charset="2"/>
              <a:buChar char="Ø"/>
            </a:pPr>
            <a:r>
              <a:rPr lang="en-US" sz="1800" dirty="0"/>
              <a:t>Each DECALS user has access to their own messages</a:t>
            </a:r>
          </a:p>
          <a:p>
            <a:pPr marL="342900" indent="-342900" algn="l">
              <a:buFont typeface="Wingdings" panose="05000000000000000000" pitchFamily="2" charset="2"/>
              <a:buChar char="Ø"/>
            </a:pPr>
            <a:r>
              <a:rPr lang="en-US" sz="1800" dirty="0"/>
              <a:t>Once bulletins are read, they move from “Unread” to “Read”</a:t>
            </a:r>
          </a:p>
          <a:p>
            <a:pPr marL="342900" indent="-342900" algn="l">
              <a:buFont typeface="Wingdings" panose="05000000000000000000" pitchFamily="2" charset="2"/>
              <a:buChar char="Ø"/>
            </a:pPr>
            <a:r>
              <a:rPr lang="en-US" sz="1800" dirty="0"/>
              <a:t>Since each user has their own bulletins, they stay “Unread” until they read them instead of one person reading them</a:t>
            </a:r>
          </a:p>
          <a:p>
            <a:pPr algn="l"/>
            <a:endParaRPr lang="en-US" sz="2400" dirty="0"/>
          </a:p>
        </p:txBody>
      </p:sp>
      <p:sp>
        <p:nvSpPr>
          <p:cNvPr id="8" name="Rectangle: Rounded Corners 7">
            <a:extLst>
              <a:ext uri="{FF2B5EF4-FFF2-40B4-BE49-F238E27FC236}">
                <a16:creationId xmlns:a16="http://schemas.microsoft.com/office/drawing/2014/main" id="{95C098FD-1CE8-4E7F-B6B3-2339244AF082}"/>
              </a:ext>
            </a:extLst>
          </p:cNvPr>
          <p:cNvSpPr/>
          <p:nvPr/>
        </p:nvSpPr>
        <p:spPr>
          <a:xfrm>
            <a:off x="3733800" y="2089429"/>
            <a:ext cx="1209675" cy="463271"/>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2038BB5B-41D4-4582-A485-770F1A480D56}"/>
              </a:ext>
            </a:extLst>
          </p:cNvPr>
          <p:cNvSpPr/>
          <p:nvPr/>
        </p:nvSpPr>
        <p:spPr>
          <a:xfrm>
            <a:off x="1376924" y="2106698"/>
            <a:ext cx="1209675" cy="463271"/>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Audio 2">
            <a:hlinkClick r:id="" action="ppaction://media"/>
            <a:extLst>
              <a:ext uri="{FF2B5EF4-FFF2-40B4-BE49-F238E27FC236}">
                <a16:creationId xmlns:a16="http://schemas.microsoft.com/office/drawing/2014/main" id="{72CF0C45-5A64-439B-89F5-853733DEAB6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004016697"/>
      </p:ext>
    </p:extLst>
  </p:cSld>
  <p:clrMapOvr>
    <a:masterClrMapping/>
  </p:clrMapOvr>
  <mc:AlternateContent xmlns:mc="http://schemas.openxmlformats.org/markup-compatibility/2006">
    <mc:Choice xmlns:p14="http://schemas.microsoft.com/office/powerpoint/2010/main" Requires="p14">
      <p:transition spd="med" p14:dur="700" advTm="148571">
        <p:fade/>
      </p:transition>
    </mc:Choice>
    <mc:Fallback>
      <p:transition spd="med" advTm="14857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DF3BCE-9472-4E5A-88F4-F9C8C404C92E}"/>
              </a:ext>
            </a:extLst>
          </p:cNvPr>
          <p:cNvSpPr>
            <a:spLocks noGrp="1"/>
          </p:cNvSpPr>
          <p:nvPr>
            <p:ph type="title"/>
          </p:nvPr>
        </p:nvSpPr>
        <p:spPr>
          <a:xfrm>
            <a:off x="1009045" y="47624"/>
            <a:ext cx="10353762" cy="724055"/>
          </a:xfrm>
        </p:spPr>
        <p:txBody>
          <a:bodyPr/>
          <a:lstStyle/>
          <a:p>
            <a:r>
              <a:rPr lang="en-US" b="1" dirty="0">
                <a:solidFill>
                  <a:srgbClr val="FFC000"/>
                </a:solidFill>
              </a:rPr>
              <a:t>GovDelivery Messages/Emails</a:t>
            </a:r>
          </a:p>
        </p:txBody>
      </p:sp>
      <p:sp>
        <p:nvSpPr>
          <p:cNvPr id="15" name="Title 1">
            <a:extLst>
              <a:ext uri="{FF2B5EF4-FFF2-40B4-BE49-F238E27FC236}">
                <a16:creationId xmlns:a16="http://schemas.microsoft.com/office/drawing/2014/main" id="{408DCF3C-6ED7-4944-8FB2-0CBAA246874E}"/>
              </a:ext>
            </a:extLst>
          </p:cNvPr>
          <p:cNvSpPr txBox="1">
            <a:spLocks/>
          </p:cNvSpPr>
          <p:nvPr/>
        </p:nvSpPr>
        <p:spPr>
          <a:xfrm>
            <a:off x="266700" y="723481"/>
            <a:ext cx="11668125" cy="1338782"/>
          </a:xfrm>
          <a:prstGeom prst="rect">
            <a:avLst/>
          </a:prstGeom>
          <a:effectLst>
            <a:outerShdw blurRad="25400" dir="17880000">
              <a:srgbClr val="000000">
                <a:alpha val="46000"/>
              </a:srgbClr>
            </a:outerShdw>
          </a:effectLst>
        </p:spPr>
        <p:txBody>
          <a:bodyPr vert="horz" lIns="91440" tIns="45720" rIns="91440" bIns="45720" rtlCol="0" anchor="t" anchorCtr="0">
            <a:normAutofit/>
          </a:bodyPr>
          <a:lst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400" b="1" i="1" u="sng" dirty="0">
                <a:solidFill>
                  <a:srgbClr val="00B050"/>
                </a:solidFill>
              </a:rPr>
              <a:t>Please sign up for GovDelivery messages/email</a:t>
            </a:r>
          </a:p>
          <a:p>
            <a:endParaRPr lang="en-US" sz="1200" b="1" i="1" u="sng" dirty="0"/>
          </a:p>
          <a:p>
            <a:r>
              <a:rPr lang="en-US" sz="2000" b="1" i="1" dirty="0"/>
              <a:t>GovDelivery allows us to communicate with DECALS users through an email address they provide, even if the system goes down</a:t>
            </a:r>
          </a:p>
        </p:txBody>
      </p:sp>
      <p:sp>
        <p:nvSpPr>
          <p:cNvPr id="4" name="Content Placeholder 3">
            <a:extLst>
              <a:ext uri="{FF2B5EF4-FFF2-40B4-BE49-F238E27FC236}">
                <a16:creationId xmlns:a16="http://schemas.microsoft.com/office/drawing/2014/main" id="{B61E286E-7DEB-4844-B9ED-C4E9B41E1A30}"/>
              </a:ext>
            </a:extLst>
          </p:cNvPr>
          <p:cNvSpPr>
            <a:spLocks noGrp="1"/>
          </p:cNvSpPr>
          <p:nvPr>
            <p:ph idx="1"/>
          </p:nvPr>
        </p:nvSpPr>
        <p:spPr>
          <a:xfrm>
            <a:off x="400050" y="2062263"/>
            <a:ext cx="11029950" cy="4058751"/>
          </a:xfrm>
        </p:spPr>
        <p:txBody>
          <a:bodyPr/>
          <a:lstStyle/>
          <a:p>
            <a:r>
              <a:rPr lang="en-US" dirty="0"/>
              <a:t>You can sign up for GovDelivery through the Agent Help Center.</a:t>
            </a:r>
          </a:p>
          <a:p>
            <a:r>
              <a:rPr lang="en-US" dirty="0"/>
              <a:t>Click on the “Help” widget in the lower right corner of DECALS: </a:t>
            </a:r>
          </a:p>
          <a:p>
            <a:r>
              <a:rPr lang="en-US" dirty="0"/>
              <a:t>Once in the Agent Help Center, type “GovDelivery” in the search and press enter.</a:t>
            </a:r>
          </a:p>
          <a:p>
            <a:r>
              <a:rPr lang="en-US" dirty="0"/>
              <a:t>Click on the “How do I sign up for GovDelivery emails” result and follow the instructions from there.</a:t>
            </a:r>
          </a:p>
          <a:p>
            <a:endParaRPr lang="en-US" dirty="0"/>
          </a:p>
          <a:p>
            <a:pPr marL="36900" indent="0">
              <a:buNone/>
            </a:pPr>
            <a:endParaRPr lang="en-US" dirty="0"/>
          </a:p>
        </p:txBody>
      </p:sp>
      <p:pic>
        <p:nvPicPr>
          <p:cNvPr id="8" name="Picture 7">
            <a:extLst>
              <a:ext uri="{FF2B5EF4-FFF2-40B4-BE49-F238E27FC236}">
                <a16:creationId xmlns:a16="http://schemas.microsoft.com/office/drawing/2014/main" id="{75F79C1D-56AA-410F-A7C7-800DA1FAA4CC}"/>
              </a:ext>
            </a:extLst>
          </p:cNvPr>
          <p:cNvPicPr>
            <a:picLocks noChangeAspect="1"/>
          </p:cNvPicPr>
          <p:nvPr/>
        </p:nvPicPr>
        <p:blipFill>
          <a:blip r:embed="rId4"/>
          <a:stretch>
            <a:fillRect/>
          </a:stretch>
        </p:blipFill>
        <p:spPr>
          <a:xfrm>
            <a:off x="8089106" y="2457129"/>
            <a:ext cx="928687" cy="479322"/>
          </a:xfrm>
          <a:prstGeom prst="rect">
            <a:avLst/>
          </a:prstGeom>
        </p:spPr>
      </p:pic>
      <p:pic>
        <p:nvPicPr>
          <p:cNvPr id="11" name="Picture 10">
            <a:extLst>
              <a:ext uri="{FF2B5EF4-FFF2-40B4-BE49-F238E27FC236}">
                <a16:creationId xmlns:a16="http://schemas.microsoft.com/office/drawing/2014/main" id="{14B5C17B-E728-46D3-80B0-1047CBA7B6C0}"/>
              </a:ext>
            </a:extLst>
          </p:cNvPr>
          <p:cNvPicPr>
            <a:picLocks noChangeAspect="1"/>
          </p:cNvPicPr>
          <p:nvPr/>
        </p:nvPicPr>
        <p:blipFill>
          <a:blip r:embed="rId5"/>
          <a:stretch>
            <a:fillRect/>
          </a:stretch>
        </p:blipFill>
        <p:spPr>
          <a:xfrm>
            <a:off x="1276350" y="4076062"/>
            <a:ext cx="9429750" cy="2712787"/>
          </a:xfrm>
          <a:prstGeom prst="rect">
            <a:avLst/>
          </a:prstGeom>
        </p:spPr>
      </p:pic>
      <p:sp>
        <p:nvSpPr>
          <p:cNvPr id="12" name="Rectangle: Rounded Corners 11">
            <a:extLst>
              <a:ext uri="{FF2B5EF4-FFF2-40B4-BE49-F238E27FC236}">
                <a16:creationId xmlns:a16="http://schemas.microsoft.com/office/drawing/2014/main" id="{4054EDC0-5DE9-4D1E-A079-26B5974FA628}"/>
              </a:ext>
            </a:extLst>
          </p:cNvPr>
          <p:cNvSpPr/>
          <p:nvPr/>
        </p:nvSpPr>
        <p:spPr>
          <a:xfrm>
            <a:off x="7984331" y="3943350"/>
            <a:ext cx="2836069" cy="695326"/>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67D33D29-FADD-4533-9FCB-E3CBF4D2D2D4}"/>
              </a:ext>
            </a:extLst>
          </p:cNvPr>
          <p:cNvSpPr/>
          <p:nvPr/>
        </p:nvSpPr>
        <p:spPr>
          <a:xfrm>
            <a:off x="1171574" y="5930513"/>
            <a:ext cx="3086101" cy="384562"/>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Audio 2">
            <a:hlinkClick r:id="" action="ppaction://media"/>
            <a:extLst>
              <a:ext uri="{FF2B5EF4-FFF2-40B4-BE49-F238E27FC236}">
                <a16:creationId xmlns:a16="http://schemas.microsoft.com/office/drawing/2014/main" id="{6341360D-0B4B-4963-91FB-8BE4432FAF4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208284418"/>
      </p:ext>
    </p:extLst>
  </p:cSld>
  <p:clrMapOvr>
    <a:masterClrMapping/>
  </p:clrMapOvr>
  <mc:AlternateContent xmlns:mc="http://schemas.openxmlformats.org/markup-compatibility/2006">
    <mc:Choice xmlns:p14="http://schemas.microsoft.com/office/powerpoint/2010/main" Requires="p14">
      <p:transition spd="med" p14:dur="700" advTm="125211">
        <p:fade/>
      </p:transition>
    </mc:Choice>
    <mc:Fallback>
      <p:transition spd="med" advTm="12521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DF3BCE-9472-4E5A-88F4-F9C8C404C92E}"/>
              </a:ext>
            </a:extLst>
          </p:cNvPr>
          <p:cNvSpPr>
            <a:spLocks noGrp="1"/>
          </p:cNvSpPr>
          <p:nvPr>
            <p:ph type="title"/>
          </p:nvPr>
        </p:nvSpPr>
        <p:spPr>
          <a:xfrm>
            <a:off x="1009045" y="104774"/>
            <a:ext cx="10353762" cy="724055"/>
          </a:xfrm>
        </p:spPr>
        <p:txBody>
          <a:bodyPr/>
          <a:lstStyle/>
          <a:p>
            <a:r>
              <a:rPr lang="en-US" b="1" dirty="0">
                <a:solidFill>
                  <a:srgbClr val="FFC000"/>
                </a:solidFill>
              </a:rPr>
              <a:t>DECALS Usernames &amp; Passwords</a:t>
            </a:r>
          </a:p>
        </p:txBody>
      </p:sp>
      <p:sp>
        <p:nvSpPr>
          <p:cNvPr id="15" name="Title 1">
            <a:extLst>
              <a:ext uri="{FF2B5EF4-FFF2-40B4-BE49-F238E27FC236}">
                <a16:creationId xmlns:a16="http://schemas.microsoft.com/office/drawing/2014/main" id="{408DCF3C-6ED7-4944-8FB2-0CBAA246874E}"/>
              </a:ext>
            </a:extLst>
          </p:cNvPr>
          <p:cNvSpPr txBox="1">
            <a:spLocks/>
          </p:cNvSpPr>
          <p:nvPr/>
        </p:nvSpPr>
        <p:spPr>
          <a:xfrm>
            <a:off x="581025" y="1263900"/>
            <a:ext cx="11029950" cy="1022099"/>
          </a:xfrm>
          <a:prstGeom prst="rect">
            <a:avLst/>
          </a:prstGeom>
          <a:effectLst>
            <a:outerShdw blurRad="25400" dir="17880000">
              <a:srgbClr val="000000">
                <a:alpha val="46000"/>
              </a:srgbClr>
            </a:outerShdw>
          </a:effectLst>
        </p:spPr>
        <p:txBody>
          <a:bodyPr vert="horz" lIns="91440" tIns="45720" rIns="91440" bIns="45720" rtlCol="0" anchor="t" anchorCtr="0">
            <a:normAutofit/>
          </a:bodyPr>
          <a:lst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800" b="1" i="1" u="sng" dirty="0">
                <a:solidFill>
                  <a:srgbClr val="00B050"/>
                </a:solidFill>
              </a:rPr>
              <a:t>Everyone using DECALS should have their own username &amp; password</a:t>
            </a:r>
          </a:p>
        </p:txBody>
      </p:sp>
      <p:sp>
        <p:nvSpPr>
          <p:cNvPr id="4" name="Content Placeholder 3">
            <a:extLst>
              <a:ext uri="{FF2B5EF4-FFF2-40B4-BE49-F238E27FC236}">
                <a16:creationId xmlns:a16="http://schemas.microsoft.com/office/drawing/2014/main" id="{B61E286E-7DEB-4844-B9ED-C4E9B41E1A30}"/>
              </a:ext>
            </a:extLst>
          </p:cNvPr>
          <p:cNvSpPr>
            <a:spLocks noGrp="1"/>
          </p:cNvSpPr>
          <p:nvPr>
            <p:ph idx="1"/>
          </p:nvPr>
        </p:nvSpPr>
        <p:spPr>
          <a:xfrm>
            <a:off x="400050" y="2581275"/>
            <a:ext cx="11391900" cy="2768214"/>
          </a:xfrm>
        </p:spPr>
        <p:txBody>
          <a:bodyPr/>
          <a:lstStyle/>
          <a:p>
            <a:r>
              <a:rPr lang="en-US" dirty="0"/>
              <a:t>This will help keep track of the actions taken in DECALS</a:t>
            </a:r>
          </a:p>
          <a:p>
            <a:r>
              <a:rPr lang="en-US" dirty="0"/>
              <a:t>Each user gets their own messages therefore leaving them marked as unread until viewed</a:t>
            </a:r>
          </a:p>
          <a:p>
            <a:r>
              <a:rPr lang="en-US" dirty="0"/>
              <a:t>The Agent of Record (AOR) for each location creates additional users</a:t>
            </a:r>
          </a:p>
          <a:p>
            <a:r>
              <a:rPr lang="en-US" dirty="0"/>
              <a:t>Sharing the AOR’s sign in credentials allows other users to work in DECALS as the administrator and appears that actions taken are done by the person DEC has on record as the AOR.</a:t>
            </a:r>
          </a:p>
          <a:p>
            <a:pPr marL="36900" indent="0">
              <a:buNone/>
            </a:pPr>
            <a:endParaRPr lang="en-US" dirty="0"/>
          </a:p>
        </p:txBody>
      </p:sp>
      <p:pic>
        <p:nvPicPr>
          <p:cNvPr id="3" name="Audio 2">
            <a:hlinkClick r:id="" action="ppaction://media"/>
            <a:extLst>
              <a:ext uri="{FF2B5EF4-FFF2-40B4-BE49-F238E27FC236}">
                <a16:creationId xmlns:a16="http://schemas.microsoft.com/office/drawing/2014/main" id="{FAF381AF-8D29-4DF2-A094-09F476093D8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229238215"/>
      </p:ext>
    </p:extLst>
  </p:cSld>
  <p:clrMapOvr>
    <a:masterClrMapping/>
  </p:clrMapOvr>
  <mc:AlternateContent xmlns:mc="http://schemas.openxmlformats.org/markup-compatibility/2006">
    <mc:Choice xmlns:p14="http://schemas.microsoft.com/office/powerpoint/2010/main" Requires="p14">
      <p:transition spd="med" p14:dur="700" advTm="141767">
        <p:fade/>
      </p:transition>
    </mc:Choice>
    <mc:Fallback>
      <p:transition spd="med" advTm="14176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DF3BCE-9472-4E5A-88F4-F9C8C404C92E}"/>
              </a:ext>
            </a:extLst>
          </p:cNvPr>
          <p:cNvSpPr>
            <a:spLocks noGrp="1"/>
          </p:cNvSpPr>
          <p:nvPr>
            <p:ph type="title"/>
          </p:nvPr>
        </p:nvSpPr>
        <p:spPr>
          <a:xfrm>
            <a:off x="1009045" y="104774"/>
            <a:ext cx="10353762" cy="724055"/>
          </a:xfrm>
        </p:spPr>
        <p:txBody>
          <a:bodyPr/>
          <a:lstStyle/>
          <a:p>
            <a:r>
              <a:rPr lang="en-US" b="1" dirty="0">
                <a:solidFill>
                  <a:srgbClr val="FFC000"/>
                </a:solidFill>
              </a:rPr>
              <a:t>Agent of Record (AOR) Changes</a:t>
            </a:r>
          </a:p>
        </p:txBody>
      </p:sp>
      <p:sp>
        <p:nvSpPr>
          <p:cNvPr id="15" name="Title 1">
            <a:extLst>
              <a:ext uri="{FF2B5EF4-FFF2-40B4-BE49-F238E27FC236}">
                <a16:creationId xmlns:a16="http://schemas.microsoft.com/office/drawing/2014/main" id="{408DCF3C-6ED7-4944-8FB2-0CBAA246874E}"/>
              </a:ext>
            </a:extLst>
          </p:cNvPr>
          <p:cNvSpPr txBox="1">
            <a:spLocks/>
          </p:cNvSpPr>
          <p:nvPr/>
        </p:nvSpPr>
        <p:spPr>
          <a:xfrm>
            <a:off x="581025" y="1263901"/>
            <a:ext cx="11029950" cy="724056"/>
          </a:xfrm>
          <a:prstGeom prst="rect">
            <a:avLst/>
          </a:prstGeom>
          <a:effectLst>
            <a:outerShdw blurRad="25400" dir="17880000">
              <a:srgbClr val="000000">
                <a:alpha val="46000"/>
              </a:srgbClr>
            </a:outerShdw>
          </a:effectLst>
        </p:spPr>
        <p:txBody>
          <a:bodyPr vert="horz" lIns="91440" tIns="45720" rIns="91440" bIns="45720" rtlCol="0" anchor="t" anchorCtr="0">
            <a:normAutofit/>
          </a:bodyPr>
          <a:lst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800" b="1" i="1" u="sng" dirty="0">
                <a:solidFill>
                  <a:srgbClr val="00B050"/>
                </a:solidFill>
              </a:rPr>
              <a:t>If the AOR or Town Clerk changes, DEC needs to know</a:t>
            </a:r>
          </a:p>
        </p:txBody>
      </p:sp>
      <p:sp>
        <p:nvSpPr>
          <p:cNvPr id="4" name="Content Placeholder 3">
            <a:extLst>
              <a:ext uri="{FF2B5EF4-FFF2-40B4-BE49-F238E27FC236}">
                <a16:creationId xmlns:a16="http://schemas.microsoft.com/office/drawing/2014/main" id="{B61E286E-7DEB-4844-B9ED-C4E9B41E1A30}"/>
              </a:ext>
            </a:extLst>
          </p:cNvPr>
          <p:cNvSpPr>
            <a:spLocks noGrp="1"/>
          </p:cNvSpPr>
          <p:nvPr>
            <p:ph idx="1"/>
          </p:nvPr>
        </p:nvSpPr>
        <p:spPr>
          <a:xfrm>
            <a:off x="400050" y="2181226"/>
            <a:ext cx="11391900" cy="3933824"/>
          </a:xfrm>
        </p:spPr>
        <p:txBody>
          <a:bodyPr>
            <a:normAutofit lnSpcReduction="10000"/>
          </a:bodyPr>
          <a:lstStyle/>
          <a:p>
            <a:r>
              <a:rPr lang="en-US" dirty="0"/>
              <a:t>Failure to notify DEC about a change in AOR could mean you will not have access to DECALS until all requirements are completed</a:t>
            </a:r>
          </a:p>
          <a:p>
            <a:pPr marL="36900" indent="0">
              <a:buNone/>
            </a:pPr>
            <a:endParaRPr lang="en-US" dirty="0"/>
          </a:p>
          <a:p>
            <a:r>
              <a:rPr lang="en-US" dirty="0"/>
              <a:t>If the AOR or Town Clerk changes, a new Agent Agreement will need to be completed and sent to NYS DEC Revenue Accounting</a:t>
            </a:r>
          </a:p>
          <a:p>
            <a:pPr marL="36900" indent="0">
              <a:buNone/>
            </a:pPr>
            <a:endParaRPr lang="en-US" dirty="0"/>
          </a:p>
          <a:p>
            <a:r>
              <a:rPr lang="en-US" dirty="0"/>
              <a:t>In most cases, the new AOR will need to take DEC’s formal training and then pass a quiz</a:t>
            </a:r>
          </a:p>
          <a:p>
            <a:pPr marL="36900" indent="0">
              <a:buNone/>
            </a:pPr>
            <a:endParaRPr lang="en-US" dirty="0"/>
          </a:p>
          <a:p>
            <a:r>
              <a:rPr lang="en-US" dirty="0"/>
              <a:t>To notify DEC of such a change please email </a:t>
            </a:r>
            <a:r>
              <a:rPr lang="en-US" dirty="0">
                <a:hlinkClick r:id="rId4"/>
              </a:rPr>
              <a:t>Supervisor.License@dec.ny.gov</a:t>
            </a:r>
            <a:r>
              <a:rPr lang="en-US" dirty="0"/>
              <a:t>. Let us know who you are and what town you are from and we will get you what you need to move forward with the change</a:t>
            </a:r>
          </a:p>
          <a:p>
            <a:pPr marL="36900" indent="0">
              <a:buNone/>
            </a:pPr>
            <a:endParaRPr lang="en-US" dirty="0"/>
          </a:p>
        </p:txBody>
      </p:sp>
      <p:pic>
        <p:nvPicPr>
          <p:cNvPr id="3" name="Audio 2">
            <a:hlinkClick r:id="" action="ppaction://media"/>
            <a:extLst>
              <a:ext uri="{FF2B5EF4-FFF2-40B4-BE49-F238E27FC236}">
                <a16:creationId xmlns:a16="http://schemas.microsoft.com/office/drawing/2014/main" id="{555AC6B4-1676-4AC2-A570-B3E4642934E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56773039"/>
      </p:ext>
    </p:extLst>
  </p:cSld>
  <p:clrMapOvr>
    <a:masterClrMapping/>
  </p:clrMapOvr>
  <mc:AlternateContent xmlns:mc="http://schemas.openxmlformats.org/markup-compatibility/2006">
    <mc:Choice xmlns:p14="http://schemas.microsoft.com/office/powerpoint/2010/main" Requires="p14">
      <p:transition spd="med" p14:dur="700" advTm="125490">
        <p:fade/>
      </p:transition>
    </mc:Choice>
    <mc:Fallback>
      <p:transition spd="med" advTm="12549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DF3BCE-9472-4E5A-88F4-F9C8C404C92E}"/>
              </a:ext>
            </a:extLst>
          </p:cNvPr>
          <p:cNvSpPr>
            <a:spLocks noGrp="1"/>
          </p:cNvSpPr>
          <p:nvPr>
            <p:ph type="title"/>
          </p:nvPr>
        </p:nvSpPr>
        <p:spPr>
          <a:xfrm>
            <a:off x="209550" y="104774"/>
            <a:ext cx="11734800" cy="724055"/>
          </a:xfrm>
        </p:spPr>
        <p:txBody>
          <a:bodyPr>
            <a:normAutofit fontScale="90000"/>
          </a:bodyPr>
          <a:lstStyle/>
          <a:p>
            <a:r>
              <a:rPr lang="en-US" b="1" dirty="0">
                <a:solidFill>
                  <a:srgbClr val="FFC000"/>
                </a:solidFill>
              </a:rPr>
              <a:t>Hunting &amp; Trapping Guides/Freshwater Fishing Guides</a:t>
            </a:r>
          </a:p>
        </p:txBody>
      </p:sp>
      <p:sp>
        <p:nvSpPr>
          <p:cNvPr id="4" name="Content Placeholder 3">
            <a:extLst>
              <a:ext uri="{FF2B5EF4-FFF2-40B4-BE49-F238E27FC236}">
                <a16:creationId xmlns:a16="http://schemas.microsoft.com/office/drawing/2014/main" id="{B61E286E-7DEB-4844-B9ED-C4E9B41E1A30}"/>
              </a:ext>
            </a:extLst>
          </p:cNvPr>
          <p:cNvSpPr>
            <a:spLocks noGrp="1"/>
          </p:cNvSpPr>
          <p:nvPr>
            <p:ph idx="1"/>
          </p:nvPr>
        </p:nvSpPr>
        <p:spPr>
          <a:xfrm>
            <a:off x="400050" y="1485901"/>
            <a:ext cx="11391900" cy="4743450"/>
          </a:xfrm>
        </p:spPr>
        <p:txBody>
          <a:bodyPr>
            <a:normAutofit/>
          </a:bodyPr>
          <a:lstStyle/>
          <a:p>
            <a:r>
              <a:rPr lang="en-US" dirty="0"/>
              <a:t>Initial shipments of each guide are automatically sent to active agent locations based on sales from the previous year. </a:t>
            </a:r>
            <a:r>
              <a:rPr lang="en-US" u="sng" dirty="0"/>
              <a:t>No need to contact us and order the new guides</a:t>
            </a:r>
          </a:p>
          <a:p>
            <a:r>
              <a:rPr lang="en-US" dirty="0"/>
              <a:t>New freshwater fishing guides come out every April and new hunting/trapping guides come out every August</a:t>
            </a:r>
          </a:p>
          <a:p>
            <a:r>
              <a:rPr lang="en-US" dirty="0"/>
              <a:t>If you need to order more guides, after the initial shipment, send an email to </a:t>
            </a:r>
            <a:r>
              <a:rPr lang="en-US" dirty="0">
                <a:hlinkClick r:id="rId4"/>
              </a:rPr>
              <a:t>huntfishguideorders@dec.ny.gov</a:t>
            </a:r>
            <a:r>
              <a:rPr lang="en-US" dirty="0"/>
              <a:t>. Be sure to include the following information:</a:t>
            </a:r>
          </a:p>
          <a:p>
            <a:pPr lvl="1"/>
            <a:r>
              <a:rPr lang="en-US" dirty="0"/>
              <a:t>Location Name</a:t>
            </a:r>
          </a:p>
          <a:p>
            <a:pPr lvl="1"/>
            <a:r>
              <a:rPr lang="en-US" dirty="0"/>
              <a:t>DEC Agent ID#</a:t>
            </a:r>
          </a:p>
          <a:p>
            <a:pPr lvl="1"/>
            <a:r>
              <a:rPr lang="en-US" dirty="0"/>
              <a:t>Physical/Shipping address (No PO Boxes)</a:t>
            </a:r>
          </a:p>
          <a:p>
            <a:pPr lvl="1"/>
            <a:r>
              <a:rPr lang="en-US" dirty="0"/>
              <a:t>Type of guide you need and the quantity you need</a:t>
            </a:r>
          </a:p>
          <a:p>
            <a:pPr lvl="1"/>
            <a:r>
              <a:rPr lang="en-US" dirty="0"/>
              <a:t>Phone #</a:t>
            </a:r>
          </a:p>
          <a:p>
            <a:pPr lvl="1"/>
            <a:endParaRPr lang="en-US" dirty="0"/>
          </a:p>
          <a:p>
            <a:pPr marL="36900" indent="0">
              <a:buNone/>
            </a:pPr>
            <a:endParaRPr lang="en-US" dirty="0"/>
          </a:p>
          <a:p>
            <a:pPr marL="36900" indent="0">
              <a:buNone/>
            </a:pPr>
            <a:endParaRPr lang="en-US" dirty="0"/>
          </a:p>
        </p:txBody>
      </p:sp>
      <p:pic>
        <p:nvPicPr>
          <p:cNvPr id="3" name="Audio 2">
            <a:hlinkClick r:id="" action="ppaction://media"/>
            <a:extLst>
              <a:ext uri="{FF2B5EF4-FFF2-40B4-BE49-F238E27FC236}">
                <a16:creationId xmlns:a16="http://schemas.microsoft.com/office/drawing/2014/main" id="{2F74DB4E-E343-4FCD-B2DF-A7D241D0FA4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455857360"/>
      </p:ext>
    </p:extLst>
  </p:cSld>
  <p:clrMapOvr>
    <a:masterClrMapping/>
  </p:clrMapOvr>
  <mc:AlternateContent xmlns:mc="http://schemas.openxmlformats.org/markup-compatibility/2006">
    <mc:Choice xmlns:p14="http://schemas.microsoft.com/office/powerpoint/2010/main" Requires="p14">
      <p:transition spd="med" p14:dur="700" advTm="230235">
        <p:fade/>
      </p:transition>
    </mc:Choice>
    <mc:Fallback>
      <p:transition spd="med" advTm="23023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92857"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DF3BCE-9472-4E5A-88F4-F9C8C404C92E}"/>
              </a:ext>
            </a:extLst>
          </p:cNvPr>
          <p:cNvSpPr>
            <a:spLocks noGrp="1"/>
          </p:cNvSpPr>
          <p:nvPr>
            <p:ph type="title"/>
          </p:nvPr>
        </p:nvSpPr>
        <p:spPr>
          <a:xfrm>
            <a:off x="599470" y="254000"/>
            <a:ext cx="10982930" cy="5953760"/>
          </a:xfrm>
        </p:spPr>
        <p:txBody>
          <a:bodyPr anchor="t" anchorCtr="0">
            <a:noAutofit/>
          </a:bodyPr>
          <a:lstStyle/>
          <a:p>
            <a:r>
              <a:rPr lang="en-US" sz="7200" b="1" dirty="0">
                <a:solidFill>
                  <a:srgbClr val="FFC000"/>
                </a:solidFill>
              </a:rPr>
              <a:t>Questions? Comments?</a:t>
            </a:r>
            <a:br>
              <a:rPr lang="en-US" sz="3600" b="1" dirty="0">
                <a:solidFill>
                  <a:srgbClr val="FFC000"/>
                </a:solidFill>
              </a:rPr>
            </a:br>
            <a:br>
              <a:rPr lang="en-US" sz="3600" b="1" dirty="0">
                <a:solidFill>
                  <a:srgbClr val="FFC000"/>
                </a:solidFill>
              </a:rPr>
            </a:br>
            <a:br>
              <a:rPr lang="en-US" sz="3600" b="1" dirty="0">
                <a:solidFill>
                  <a:srgbClr val="FFC000"/>
                </a:solidFill>
              </a:rPr>
            </a:br>
            <a:r>
              <a:rPr lang="en-US" sz="3600" b="1" dirty="0">
                <a:solidFill>
                  <a:srgbClr val="00B050"/>
                </a:solidFill>
              </a:rPr>
              <a:t>License Sales Office, </a:t>
            </a:r>
            <a:r>
              <a:rPr lang="en-US" sz="3600" b="1" u="sng" dirty="0">
                <a:solidFill>
                  <a:srgbClr val="00B050"/>
                </a:solidFill>
              </a:rPr>
              <a:t>Agents Only</a:t>
            </a:r>
            <a:r>
              <a:rPr lang="en-US" sz="3600" b="1" dirty="0">
                <a:solidFill>
                  <a:srgbClr val="00B050"/>
                </a:solidFill>
              </a:rPr>
              <a:t>, not for the public:</a:t>
            </a:r>
            <a:br>
              <a:rPr lang="en-US" sz="3600" b="1" dirty="0">
                <a:solidFill>
                  <a:srgbClr val="00B050"/>
                </a:solidFill>
              </a:rPr>
            </a:br>
            <a:r>
              <a:rPr lang="en-US" sz="3600" b="1" dirty="0">
                <a:solidFill>
                  <a:srgbClr val="FFC000"/>
                </a:solidFill>
              </a:rPr>
              <a:t>1-800-622-0280 (M-F, 8am-4pm) </a:t>
            </a:r>
            <a:br>
              <a:rPr lang="en-US" sz="3600" b="1" dirty="0">
                <a:solidFill>
                  <a:srgbClr val="FFC000"/>
                </a:solidFill>
              </a:rPr>
            </a:br>
            <a:br>
              <a:rPr lang="en-US" sz="3600" b="1" dirty="0">
                <a:solidFill>
                  <a:srgbClr val="FFC000"/>
                </a:solidFill>
              </a:rPr>
            </a:br>
            <a:r>
              <a:rPr lang="en-US" sz="3600" b="1" dirty="0">
                <a:solidFill>
                  <a:srgbClr val="00B050"/>
                </a:solidFill>
              </a:rPr>
              <a:t>Email:</a:t>
            </a:r>
            <a:br>
              <a:rPr lang="en-US" sz="3600" b="1" dirty="0">
                <a:solidFill>
                  <a:srgbClr val="FFC000"/>
                </a:solidFill>
              </a:rPr>
            </a:br>
            <a:r>
              <a:rPr lang="en-US" sz="3600" b="1" dirty="0">
                <a:solidFill>
                  <a:srgbClr val="FFC000"/>
                </a:solidFill>
              </a:rPr>
              <a:t>Supervisor.License@dec.ny.gov</a:t>
            </a:r>
          </a:p>
        </p:txBody>
      </p:sp>
      <p:pic>
        <p:nvPicPr>
          <p:cNvPr id="3" name="Audio 2">
            <a:hlinkClick r:id="" action="ppaction://media"/>
            <a:extLst>
              <a:ext uri="{FF2B5EF4-FFF2-40B4-BE49-F238E27FC236}">
                <a16:creationId xmlns:a16="http://schemas.microsoft.com/office/drawing/2014/main" id="{575414D7-53B6-422A-97CD-0BE92C4A0AC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362820037"/>
      </p:ext>
    </p:extLst>
  </p:cSld>
  <p:clrMapOvr>
    <a:masterClrMapping/>
  </p:clrMapOvr>
  <mc:AlternateContent xmlns:mc="http://schemas.openxmlformats.org/markup-compatibility/2006">
    <mc:Choice xmlns:p14="http://schemas.microsoft.com/office/powerpoint/2010/main" Requires="p14">
      <p:transition spd="med" p14:dur="700" advTm="67817">
        <p:fade/>
      </p:transition>
    </mc:Choice>
    <mc:Fallback>
      <p:transition spd="med" advTm="6781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late">
  <a:themeElements>
    <a:clrScheme name="Slate">
      <a:dk1>
        <a:sysClr val="windowText" lastClr="000000"/>
      </a:dk1>
      <a:lt1>
        <a:sysClr val="window" lastClr="FFFFFF"/>
      </a:lt1>
      <a:dk2>
        <a:srgbClr val="212123"/>
      </a:dk2>
      <a:lt2>
        <a:srgbClr val="DADADA"/>
      </a:lt2>
      <a:accent1>
        <a:srgbClr val="BC451B"/>
      </a:accent1>
      <a:accent2>
        <a:srgbClr val="D3BA68"/>
      </a:accent2>
      <a:accent3>
        <a:srgbClr val="BB8640"/>
      </a:accent3>
      <a:accent4>
        <a:srgbClr val="AD9277"/>
      </a:accent4>
      <a:accent5>
        <a:srgbClr val="A55A43"/>
      </a:accent5>
      <a:accent6>
        <a:srgbClr val="AD9D7B"/>
      </a:accent6>
      <a:hlink>
        <a:srgbClr val="E98052"/>
      </a:hlink>
      <a:folHlink>
        <a:srgbClr val="F4B69B"/>
      </a:folHlink>
    </a:clrScheme>
    <a:fontScheme name="Slate">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 id="{C3F70B94-7CE9-428E-ADC1-3269CC2C3385}" vid="{3F2DE9A5-64E6-437C-A389-CC4477E817E8}"/>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8B722274F98C74887A3CFFDE6D44B59" ma:contentTypeVersion="16" ma:contentTypeDescription="Create a new document." ma:contentTypeScope="" ma:versionID="502de59f9f8ff5ab3d7ce73573dd4e2a">
  <xsd:schema xmlns:xsd="http://www.w3.org/2001/XMLSchema" xmlns:xs="http://www.w3.org/2001/XMLSchema" xmlns:p="http://schemas.microsoft.com/office/2006/metadata/properties" xmlns:ns2="e385bee0-2b0b-4cf3-b4a6-99cb63095772" xmlns:ns3="9659b8ff-209a-4c56-b409-6d0b98106507" targetNamespace="http://schemas.microsoft.com/office/2006/metadata/properties" ma:root="true" ma:fieldsID="de9d919d7653ce4f4b1ca42854eed0ef" ns2:_="" ns3:_="">
    <xsd:import namespace="e385bee0-2b0b-4cf3-b4a6-99cb63095772"/>
    <xsd:import namespace="9659b8ff-209a-4c56-b409-6d0b98106507"/>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ServiceLocation" minOccurs="0"/>
                <xsd:element ref="ns3:SharedWithUsers" minOccurs="0"/>
                <xsd:element ref="ns3:SharedWithDetails" minOccurs="0"/>
                <xsd:element ref="ns2:MediaServiceAutoKeyPoints" minOccurs="0"/>
                <xsd:element ref="ns2:MediaServiceKeyPoint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385bee0-2b0b-4cf3-b4a6-99cb6309577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3d71aa43-2964-41cb-9d61-cd085e741691"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9659b8ff-209a-4c56-b409-6d0b98106507"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ccc5372c-ae72-461b-b915-1128e3f30cc1}" ma:internalName="TaxCatchAll" ma:showField="CatchAllData" ma:web="9659b8ff-209a-4c56-b409-6d0b9810650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D530883-661A-444C-A7E8-52D70E805694}"/>
</file>

<file path=customXml/itemProps2.xml><?xml version="1.0" encoding="utf-8"?>
<ds:datastoreItem xmlns:ds="http://schemas.openxmlformats.org/officeDocument/2006/customXml" ds:itemID="{22AEF34F-6809-450E-8C9F-3B9D00317BF2}"/>
</file>

<file path=docProps/app.xml><?xml version="1.0" encoding="utf-8"?>
<Properties xmlns="http://schemas.openxmlformats.org/officeDocument/2006/extended-properties" xmlns:vt="http://schemas.openxmlformats.org/officeDocument/2006/docPropsVTypes">
  <Template>TM04033929[[fn=Slate]]</Template>
  <TotalTime>220</TotalTime>
  <Words>721</Words>
  <Application>Microsoft Office PowerPoint</Application>
  <PresentationFormat>Widescreen</PresentationFormat>
  <Paragraphs>58</Paragraphs>
  <Slides>9</Slides>
  <Notes>0</Notes>
  <HiddenSlides>0</HiddenSlides>
  <MMClips>9</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vt:i4>
      </vt:variant>
    </vt:vector>
  </HeadingPairs>
  <TitlesOfParts>
    <vt:vector size="14" baseType="lpstr">
      <vt:lpstr>Arial</vt:lpstr>
      <vt:lpstr>Calisto MT</vt:lpstr>
      <vt:lpstr>Wingdings</vt:lpstr>
      <vt:lpstr>Wingdings 2</vt:lpstr>
      <vt:lpstr>Slate</vt:lpstr>
      <vt:lpstr>DECALS Information &amp; Reminders Kevin Maloney/License Sales Supervisor</vt:lpstr>
      <vt:lpstr>Introduction</vt:lpstr>
      <vt:lpstr>Customer Searches</vt:lpstr>
      <vt:lpstr>DECALS Bulletins/Messages</vt:lpstr>
      <vt:lpstr>GovDelivery Messages/Emails</vt:lpstr>
      <vt:lpstr>DECALS Usernames &amp; Passwords</vt:lpstr>
      <vt:lpstr>Agent of Record (AOR) Changes</vt:lpstr>
      <vt:lpstr>Hunting &amp; Trapping Guides/Freshwater Fishing Guides</vt:lpstr>
      <vt:lpstr>Questions? Comments?   License Sales Office, Agents Only, not for the public: 1-800-622-0280 (M-F, 8am-4pm)   Email: Supervisor.License@dec.ny.gov</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NYS DEC</dc:title>
  <dc:creator>Maloney, Kevin (DEC)</dc:creator>
  <cp:lastModifiedBy>Maloney, Kevin (DEC)</cp:lastModifiedBy>
  <cp:revision>16</cp:revision>
  <dcterms:created xsi:type="dcterms:W3CDTF">2023-03-24T16:44:00Z</dcterms:created>
  <dcterms:modified xsi:type="dcterms:W3CDTF">2023-04-05T17:18:58Z</dcterms:modified>
</cp:coreProperties>
</file>