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2"/>
  </p:notesMasterIdLst>
  <p:sldIdLst>
    <p:sldId id="273" r:id="rId2"/>
    <p:sldId id="266" r:id="rId3"/>
    <p:sldId id="270" r:id="rId4"/>
    <p:sldId id="265" r:id="rId5"/>
    <p:sldId id="274" r:id="rId6"/>
    <p:sldId id="465" r:id="rId7"/>
    <p:sldId id="259" r:id="rId8"/>
    <p:sldId id="454" r:id="rId9"/>
    <p:sldId id="260" r:id="rId10"/>
    <p:sldId id="271" r:id="rId11"/>
    <p:sldId id="272" r:id="rId12"/>
    <p:sldId id="277" r:id="rId13"/>
    <p:sldId id="275" r:id="rId14"/>
    <p:sldId id="385" r:id="rId15"/>
    <p:sldId id="416" r:id="rId16"/>
    <p:sldId id="442" r:id="rId17"/>
    <p:sldId id="441" r:id="rId18"/>
    <p:sldId id="447" r:id="rId19"/>
    <p:sldId id="448" r:id="rId20"/>
    <p:sldId id="288" r:id="rId21"/>
    <p:sldId id="449" r:id="rId22"/>
    <p:sldId id="450" r:id="rId23"/>
    <p:sldId id="276" r:id="rId24"/>
    <p:sldId id="256" r:id="rId25"/>
    <p:sldId id="257" r:id="rId26"/>
    <p:sldId id="459" r:id="rId27"/>
    <p:sldId id="458" r:id="rId28"/>
    <p:sldId id="457" r:id="rId29"/>
    <p:sldId id="261" r:id="rId30"/>
    <p:sldId id="262" r:id="rId31"/>
    <p:sldId id="263" r:id="rId32"/>
    <p:sldId id="264" r:id="rId33"/>
    <p:sldId id="456" r:id="rId34"/>
    <p:sldId id="455" r:id="rId35"/>
    <p:sldId id="267" r:id="rId36"/>
    <p:sldId id="268" r:id="rId37"/>
    <p:sldId id="462" r:id="rId38"/>
    <p:sldId id="463" r:id="rId39"/>
    <p:sldId id="453" r:id="rId40"/>
    <p:sldId id="464" r:id="rId41"/>
  </p:sldIdLst>
  <p:sldSz cx="12192000" cy="6858000"/>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E0AB23-F990-4782-8FF0-57951F4B5CD0}" v="1" dt="2024-04-10T15:32:13.3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briel Yerdon" userId="aa3fabf7-de02-4e8b-9d25-5e66dc0e1ead" providerId="ADAL" clId="{2FE0AB23-F990-4782-8FF0-57951F4B5CD0}"/>
    <pc:docChg chg="undo custSel addSld modSld">
      <pc:chgData name="Gabriel Yerdon" userId="aa3fabf7-de02-4e8b-9d25-5e66dc0e1ead" providerId="ADAL" clId="{2FE0AB23-F990-4782-8FF0-57951F4B5CD0}" dt="2024-04-10T15:32:13.338" v="2"/>
      <pc:docMkLst>
        <pc:docMk/>
      </pc:docMkLst>
      <pc:sldChg chg="addSp delSp mod">
        <pc:chgData name="Gabriel Yerdon" userId="aa3fabf7-de02-4e8b-9d25-5e66dc0e1ead" providerId="ADAL" clId="{2FE0AB23-F990-4782-8FF0-57951F4B5CD0}" dt="2024-04-10T15:31:54.037" v="1" actId="22"/>
        <pc:sldMkLst>
          <pc:docMk/>
          <pc:sldMk cId="8904466" sldId="274"/>
        </pc:sldMkLst>
        <pc:spChg chg="add del">
          <ac:chgData name="Gabriel Yerdon" userId="aa3fabf7-de02-4e8b-9d25-5e66dc0e1ead" providerId="ADAL" clId="{2FE0AB23-F990-4782-8FF0-57951F4B5CD0}" dt="2024-04-10T15:31:54.037" v="1" actId="22"/>
          <ac:spMkLst>
            <pc:docMk/>
            <pc:sldMk cId="8904466" sldId="274"/>
            <ac:spMk id="4" creationId="{533CE67A-A1D3-37EE-4666-5A41EF0C870D}"/>
          </ac:spMkLst>
        </pc:spChg>
      </pc:sldChg>
      <pc:sldChg chg="add">
        <pc:chgData name="Gabriel Yerdon" userId="aa3fabf7-de02-4e8b-9d25-5e66dc0e1ead" providerId="ADAL" clId="{2FE0AB23-F990-4782-8FF0-57951F4B5CD0}" dt="2024-04-10T15:32:13.338" v="2"/>
        <pc:sldMkLst>
          <pc:docMk/>
          <pc:sldMk cId="4077495000" sldId="46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150AFD25-C4EE-4415-B12B-4B4AEC67B84F}" type="datetimeFigureOut">
              <a:rPr lang="en-US" smtClean="0"/>
              <a:t>4/10/2024</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973EA7D9-3860-4F92-90A9-CDD11F07E5CA}" type="slidenum">
              <a:rPr lang="en-US" smtClean="0"/>
              <a:t>‹#›</a:t>
            </a:fld>
            <a:endParaRPr lang="en-US"/>
          </a:p>
        </p:txBody>
      </p:sp>
    </p:spTree>
    <p:extLst>
      <p:ext uri="{BB962C8B-B14F-4D97-AF65-F5344CB8AC3E}">
        <p14:creationId xmlns:p14="http://schemas.microsoft.com/office/powerpoint/2010/main" val="14842796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3EA7D9-3860-4F92-90A9-CDD11F07E5CA}" type="slidenum">
              <a:rPr lang="en-US" smtClean="0"/>
              <a:t>2</a:t>
            </a:fld>
            <a:endParaRPr lang="en-US"/>
          </a:p>
        </p:txBody>
      </p:sp>
    </p:spTree>
    <p:extLst>
      <p:ext uri="{BB962C8B-B14F-4D97-AF65-F5344CB8AC3E}">
        <p14:creationId xmlns:p14="http://schemas.microsoft.com/office/powerpoint/2010/main" val="33620232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3EA7D9-3860-4F92-90A9-CDD11F07E5CA}" type="slidenum">
              <a:rPr lang="en-US" smtClean="0"/>
              <a:t>14</a:t>
            </a:fld>
            <a:endParaRPr lang="en-US"/>
          </a:p>
        </p:txBody>
      </p:sp>
    </p:spTree>
    <p:extLst>
      <p:ext uri="{BB962C8B-B14F-4D97-AF65-F5344CB8AC3E}">
        <p14:creationId xmlns:p14="http://schemas.microsoft.com/office/powerpoint/2010/main" val="34659934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3EA7D9-3860-4F92-90A9-CDD11F07E5CA}" type="slidenum">
              <a:rPr lang="en-US" smtClean="0"/>
              <a:t>16</a:t>
            </a:fld>
            <a:endParaRPr lang="en-US"/>
          </a:p>
        </p:txBody>
      </p:sp>
    </p:spTree>
    <p:extLst>
      <p:ext uri="{BB962C8B-B14F-4D97-AF65-F5344CB8AC3E}">
        <p14:creationId xmlns:p14="http://schemas.microsoft.com/office/powerpoint/2010/main" val="11315050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01337E-CAD9-4588-BBE3-D24188A116CF}" type="slidenum">
              <a:rPr lang="en-US" smtClean="0"/>
              <a:t>17</a:t>
            </a:fld>
            <a:endParaRPr lang="en-US"/>
          </a:p>
        </p:txBody>
      </p:sp>
    </p:spTree>
    <p:extLst>
      <p:ext uri="{BB962C8B-B14F-4D97-AF65-F5344CB8AC3E}">
        <p14:creationId xmlns:p14="http://schemas.microsoft.com/office/powerpoint/2010/main" val="9264897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01337E-CAD9-4588-BBE3-D24188A116CF}" type="slidenum">
              <a:rPr lang="en-US" smtClean="0"/>
              <a:t>18</a:t>
            </a:fld>
            <a:endParaRPr lang="en-US"/>
          </a:p>
        </p:txBody>
      </p:sp>
    </p:spTree>
    <p:extLst>
      <p:ext uri="{BB962C8B-B14F-4D97-AF65-F5344CB8AC3E}">
        <p14:creationId xmlns:p14="http://schemas.microsoft.com/office/powerpoint/2010/main" val="4277189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DB6EF2-B97A-459C-BFC4-060594D09F68}" type="slidenum">
              <a:rPr lang="en-US" smtClean="0"/>
              <a:t>19</a:t>
            </a:fld>
            <a:endParaRPr lang="en-US"/>
          </a:p>
        </p:txBody>
      </p:sp>
    </p:spTree>
    <p:extLst>
      <p:ext uri="{BB962C8B-B14F-4D97-AF65-F5344CB8AC3E}">
        <p14:creationId xmlns:p14="http://schemas.microsoft.com/office/powerpoint/2010/main" val="39305115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DB6EF2-B97A-459C-BFC4-060594D09F68}" type="slidenum">
              <a:rPr lang="en-US" smtClean="0"/>
              <a:t>20</a:t>
            </a:fld>
            <a:endParaRPr lang="en-US"/>
          </a:p>
        </p:txBody>
      </p:sp>
    </p:spTree>
    <p:extLst>
      <p:ext uri="{BB962C8B-B14F-4D97-AF65-F5344CB8AC3E}">
        <p14:creationId xmlns:p14="http://schemas.microsoft.com/office/powerpoint/2010/main" val="26982225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DB6EF2-B97A-459C-BFC4-060594D09F68}" type="slidenum">
              <a:rPr lang="en-US" smtClean="0"/>
              <a:t>21</a:t>
            </a:fld>
            <a:endParaRPr lang="en-US"/>
          </a:p>
        </p:txBody>
      </p:sp>
    </p:spTree>
    <p:extLst>
      <p:ext uri="{BB962C8B-B14F-4D97-AF65-F5344CB8AC3E}">
        <p14:creationId xmlns:p14="http://schemas.microsoft.com/office/powerpoint/2010/main" val="39305115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DB6EF2-B97A-459C-BFC4-060594D09F68}" type="slidenum">
              <a:rPr lang="en-US" smtClean="0"/>
              <a:t>22</a:t>
            </a:fld>
            <a:endParaRPr lang="en-US"/>
          </a:p>
        </p:txBody>
      </p:sp>
    </p:spTree>
    <p:extLst>
      <p:ext uri="{BB962C8B-B14F-4D97-AF65-F5344CB8AC3E}">
        <p14:creationId xmlns:p14="http://schemas.microsoft.com/office/powerpoint/2010/main" val="26982225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3EA7D9-3860-4F92-90A9-CDD11F07E5CA}" type="slidenum">
              <a:rPr lang="en-US" smtClean="0"/>
              <a:t>23</a:t>
            </a:fld>
            <a:endParaRPr lang="en-US"/>
          </a:p>
        </p:txBody>
      </p:sp>
    </p:spTree>
    <p:extLst>
      <p:ext uri="{BB962C8B-B14F-4D97-AF65-F5344CB8AC3E}">
        <p14:creationId xmlns:p14="http://schemas.microsoft.com/office/powerpoint/2010/main" val="42441327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119900c0d51_0_50: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119900c0d51_0_50: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3EA7D9-3860-4F92-90A9-CDD11F07E5CA}" type="slidenum">
              <a:rPr lang="en-US" smtClean="0"/>
              <a:t>3</a:t>
            </a:fld>
            <a:endParaRPr lang="en-US"/>
          </a:p>
        </p:txBody>
      </p:sp>
    </p:spTree>
    <p:extLst>
      <p:ext uri="{BB962C8B-B14F-4D97-AF65-F5344CB8AC3E}">
        <p14:creationId xmlns:p14="http://schemas.microsoft.com/office/powerpoint/2010/main" val="2053363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119900c0d51_0_60: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119900c0d51_0_60: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119900c0d51_0_65: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119900c0d51_0_65: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1199336db6b_0_51: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1199336db6b_0_51: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119900c0d51_11_70: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119900c0d51_11_70: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1199336db6b_0_4: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1199336db6b_0_4: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1199336db6b_0_35: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1199336db6b_0_35: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1199336db6b_0_92: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1199336db6b_0_92: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1199336db6b_0_59: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1199336db6b_0_59: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1190ff9d0f9_0_181: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 name="Google Shape;134;g1190ff9d0f9_0_181:notes"/>
          <p:cNvSpPr txBox="1">
            <a:spLocks noGrp="1"/>
          </p:cNvSpPr>
          <p:nvPr>
            <p:ph type="body" idx="1"/>
          </p:nvPr>
        </p:nvSpPr>
        <p:spPr>
          <a:xfrm>
            <a:off x="710248" y="4459526"/>
            <a:ext cx="5681980" cy="4224814"/>
          </a:xfrm>
          <a:prstGeom prst="rect">
            <a:avLst/>
          </a:prstGeom>
          <a:noFill/>
          <a:ln>
            <a:noFill/>
          </a:ln>
        </p:spPr>
        <p:txBody>
          <a:bodyPr spcFirstLastPara="1" wrap="square" lIns="94213" tIns="47094" rIns="94213" bIns="47094" anchor="t" anchorCtr="0">
            <a:noAutofit/>
          </a:bodyPr>
          <a:lstStyle/>
          <a:p>
            <a:pPr>
              <a:buClr>
                <a:srgbClr val="3F3F3F"/>
              </a:buClr>
              <a:buSzPts val="1200"/>
            </a:pPr>
            <a:r>
              <a:rPr lang="en">
                <a:solidFill>
                  <a:srgbClr val="3F3F3F"/>
                </a:solidFill>
              </a:rPr>
              <a:t>Talk about three types of brook trout</a:t>
            </a:r>
            <a:endParaRPr/>
          </a:p>
          <a:p>
            <a:pPr>
              <a:buClr>
                <a:srgbClr val="3F3F3F"/>
              </a:buClr>
              <a:buSzPts val="1200"/>
            </a:pPr>
            <a:r>
              <a:rPr lang="en">
                <a:solidFill>
                  <a:srgbClr val="3F3F3F"/>
                </a:solidFill>
              </a:rPr>
              <a:t>Talk about their 3 options in regards to habitat degradation (MOVE, ADAPT or DIE)</a:t>
            </a:r>
            <a:endParaRPr/>
          </a:p>
        </p:txBody>
      </p:sp>
      <p:sp>
        <p:nvSpPr>
          <p:cNvPr id="135" name="Google Shape;135;g1190ff9d0f9_0_181:notes"/>
          <p:cNvSpPr txBox="1">
            <a:spLocks noGrp="1"/>
          </p:cNvSpPr>
          <p:nvPr>
            <p:ph type="sldNum" idx="12"/>
          </p:nvPr>
        </p:nvSpPr>
        <p:spPr>
          <a:xfrm>
            <a:off x="4023092" y="8917422"/>
            <a:ext cx="3077739" cy="469424"/>
          </a:xfrm>
          <a:prstGeom prst="rect">
            <a:avLst/>
          </a:prstGeom>
          <a:noFill/>
          <a:ln>
            <a:noFill/>
          </a:ln>
        </p:spPr>
        <p:txBody>
          <a:bodyPr spcFirstLastPara="1" wrap="square" lIns="94213" tIns="47094" rIns="94213" bIns="47094" anchor="b" anchorCtr="0">
            <a:noAutofit/>
          </a:bodyPr>
          <a:lstStyle/>
          <a:p>
            <a:fld id="{00000000-1234-1234-1234-123412341234}" type="slidenum">
              <a:rPr lang="en"/>
              <a:pPr/>
              <a:t>33</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119900c0d51_11_60: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119900c0d51_11_60: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3EA7D9-3860-4F92-90A9-CDD11F07E5CA}" type="slidenum">
              <a:rPr lang="en-US" smtClean="0"/>
              <a:t>4</a:t>
            </a:fld>
            <a:endParaRPr lang="en-US"/>
          </a:p>
        </p:txBody>
      </p:sp>
    </p:spTree>
    <p:extLst>
      <p:ext uri="{BB962C8B-B14F-4D97-AF65-F5344CB8AC3E}">
        <p14:creationId xmlns:p14="http://schemas.microsoft.com/office/powerpoint/2010/main" val="29867448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119efce4c01_37_195: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endParaRPr/>
          </a:p>
        </p:txBody>
      </p:sp>
      <p:sp>
        <p:nvSpPr>
          <p:cNvPr id="178" name="Google Shape;178;g119efce4c01_37_195: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19e05e4661f_0_0: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19e05e4661f_0_0: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119efce4c01_61_30: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endParaRPr/>
          </a:p>
        </p:txBody>
      </p:sp>
      <p:sp>
        <p:nvSpPr>
          <p:cNvPr id="193" name="Google Shape;193;g119efce4c01_61_30: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560295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3EA7D9-3860-4F92-90A9-CDD11F07E5CA}" type="slidenum">
              <a:rPr lang="en-US" smtClean="0"/>
              <a:t>38</a:t>
            </a:fld>
            <a:endParaRPr lang="en-US"/>
          </a:p>
        </p:txBody>
      </p:sp>
    </p:spTree>
    <p:extLst>
      <p:ext uri="{BB962C8B-B14F-4D97-AF65-F5344CB8AC3E}">
        <p14:creationId xmlns:p14="http://schemas.microsoft.com/office/powerpoint/2010/main" val="7937192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119efce4c01_61_99: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119efce4c01_61_99: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3EA7D9-3860-4F92-90A9-CDD11F07E5CA}" type="slidenum">
              <a:rPr lang="en-US" smtClean="0"/>
              <a:t>5</a:t>
            </a:fld>
            <a:endParaRPr lang="en-US"/>
          </a:p>
        </p:txBody>
      </p:sp>
    </p:spTree>
    <p:extLst>
      <p:ext uri="{BB962C8B-B14F-4D97-AF65-F5344CB8AC3E}">
        <p14:creationId xmlns:p14="http://schemas.microsoft.com/office/powerpoint/2010/main" val="23184975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3EA7D9-3860-4F92-90A9-CDD11F07E5CA}" type="slidenum">
              <a:rPr lang="en-US" smtClean="0"/>
              <a:t>7</a:t>
            </a:fld>
            <a:endParaRPr lang="en-US"/>
          </a:p>
        </p:txBody>
      </p:sp>
    </p:spTree>
    <p:extLst>
      <p:ext uri="{BB962C8B-B14F-4D97-AF65-F5344CB8AC3E}">
        <p14:creationId xmlns:p14="http://schemas.microsoft.com/office/powerpoint/2010/main" val="34804999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171252d8fe1_0_84: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171252d8fe1_0_84: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3EA7D9-3860-4F92-90A9-CDD11F07E5CA}" type="slidenum">
              <a:rPr lang="en-US" smtClean="0"/>
              <a:t>9</a:t>
            </a:fld>
            <a:endParaRPr lang="en-US"/>
          </a:p>
        </p:txBody>
      </p:sp>
    </p:spTree>
    <p:extLst>
      <p:ext uri="{BB962C8B-B14F-4D97-AF65-F5344CB8AC3E}">
        <p14:creationId xmlns:p14="http://schemas.microsoft.com/office/powerpoint/2010/main" val="7024531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3EA7D9-3860-4F92-90A9-CDD11F07E5CA}" type="slidenum">
              <a:rPr lang="en-US" smtClean="0"/>
              <a:t>11</a:t>
            </a:fld>
            <a:endParaRPr lang="en-US"/>
          </a:p>
        </p:txBody>
      </p:sp>
    </p:spTree>
    <p:extLst>
      <p:ext uri="{BB962C8B-B14F-4D97-AF65-F5344CB8AC3E}">
        <p14:creationId xmlns:p14="http://schemas.microsoft.com/office/powerpoint/2010/main" val="28548388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3EA7D9-3860-4F92-90A9-CDD11F07E5CA}" type="slidenum">
              <a:rPr lang="en-US" smtClean="0"/>
              <a:t>12</a:t>
            </a:fld>
            <a:endParaRPr lang="en-US"/>
          </a:p>
        </p:txBody>
      </p:sp>
    </p:spTree>
    <p:extLst>
      <p:ext uri="{BB962C8B-B14F-4D97-AF65-F5344CB8AC3E}">
        <p14:creationId xmlns:p14="http://schemas.microsoft.com/office/powerpoint/2010/main" val="38879440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703B187-BBB0-4400-A609-E9C7767964A9}" type="datetimeFigureOut">
              <a:rPr lang="en-US" smtClean="0"/>
              <a:t>4/10/2024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9CA190-8DE0-49BC-95F7-7F38B734F9F7}" type="slidenum">
              <a:rPr lang="en-US" smtClean="0"/>
              <a:t>‹#›</a:t>
            </a:fld>
            <a:endParaRPr lang="en-US"/>
          </a:p>
        </p:txBody>
      </p:sp>
    </p:spTree>
    <p:extLst>
      <p:ext uri="{BB962C8B-B14F-4D97-AF65-F5344CB8AC3E}">
        <p14:creationId xmlns:p14="http://schemas.microsoft.com/office/powerpoint/2010/main" val="3879611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03B187-BBB0-4400-A609-E9C7767964A9}" type="datetimeFigureOut">
              <a:rPr lang="en-US" smtClean="0"/>
              <a:t>4/10/2024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9CA190-8DE0-49BC-95F7-7F38B734F9F7}" type="slidenum">
              <a:rPr lang="en-US" smtClean="0"/>
              <a:t>‹#›</a:t>
            </a:fld>
            <a:endParaRPr lang="en-US"/>
          </a:p>
        </p:txBody>
      </p:sp>
    </p:spTree>
    <p:extLst>
      <p:ext uri="{BB962C8B-B14F-4D97-AF65-F5344CB8AC3E}">
        <p14:creationId xmlns:p14="http://schemas.microsoft.com/office/powerpoint/2010/main" val="7864616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03B187-BBB0-4400-A609-E9C7767964A9}" type="datetimeFigureOut">
              <a:rPr lang="en-US" smtClean="0"/>
              <a:t>4/10/2024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9CA190-8DE0-49BC-95F7-7F38B734F9F7}" type="slidenum">
              <a:rPr lang="en-US" smtClean="0"/>
              <a:t>‹#›</a:t>
            </a:fld>
            <a:endParaRPr lang="en-US"/>
          </a:p>
        </p:txBody>
      </p:sp>
    </p:spTree>
    <p:extLst>
      <p:ext uri="{BB962C8B-B14F-4D97-AF65-F5344CB8AC3E}">
        <p14:creationId xmlns:p14="http://schemas.microsoft.com/office/powerpoint/2010/main" val="4751120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59B7F-1621-494C-B2D0-43ABD9827D0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159DF35-3284-4B67-B26E-CA12EF69CFF8}"/>
              </a:ext>
            </a:extLst>
          </p:cNvPr>
          <p:cNvSpPr>
            <a:spLocks noGrp="1"/>
          </p:cNvSpPr>
          <p:nvPr>
            <p:ph type="dt" sz="half" idx="10"/>
          </p:nvPr>
        </p:nvSpPr>
        <p:spPr/>
        <p:txBody>
          <a:bodyPr/>
          <a:lstStyle/>
          <a:p>
            <a:fld id="{71961E13-C065-419B-ABEF-0926A72921A8}" type="datetimeFigureOut">
              <a:rPr lang="en-US" smtClean="0"/>
              <a:t>4/10/2024</a:t>
            </a:fld>
            <a:endParaRPr lang="en-US"/>
          </a:p>
        </p:txBody>
      </p:sp>
      <p:sp>
        <p:nvSpPr>
          <p:cNvPr id="4" name="Footer Placeholder 3">
            <a:extLst>
              <a:ext uri="{FF2B5EF4-FFF2-40B4-BE49-F238E27FC236}">
                <a16:creationId xmlns:a16="http://schemas.microsoft.com/office/drawing/2014/main" id="{6DE2A0D8-BA2E-4C51-8203-BE822C00CB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01CA40C-367E-4EA3-8499-52D470E0FC78}"/>
              </a:ext>
            </a:extLst>
          </p:cNvPr>
          <p:cNvSpPr>
            <a:spLocks noGrp="1"/>
          </p:cNvSpPr>
          <p:nvPr>
            <p:ph type="sldNum" sz="quarter" idx="12"/>
          </p:nvPr>
        </p:nvSpPr>
        <p:spPr/>
        <p:txBody>
          <a:bodyPr/>
          <a:lstStyle/>
          <a:p>
            <a:fld id="{336EAD84-7760-424E-9C92-85E52002BF33}" type="slidenum">
              <a:rPr lang="en-US" smtClean="0"/>
              <a:t>‹#›</a:t>
            </a:fld>
            <a:endParaRPr lang="en-US"/>
          </a:p>
        </p:txBody>
      </p:sp>
    </p:spTree>
    <p:extLst>
      <p:ext uri="{BB962C8B-B14F-4D97-AF65-F5344CB8AC3E}">
        <p14:creationId xmlns:p14="http://schemas.microsoft.com/office/powerpoint/2010/main" val="5252991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ext Slide Green wave">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72202"/>
            <a:ext cx="12192000" cy="711199"/>
          </a:xfrm>
          <a:prstGeom prst="rect">
            <a:avLst/>
          </a:prstGeom>
        </p:spPr>
      </p:pic>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72202"/>
            <a:ext cx="12192000" cy="711199"/>
          </a:xfrm>
          <a:prstGeom prst="rect">
            <a:avLst/>
          </a:prstGeom>
        </p:spPr>
      </p:pic>
      <p:sp>
        <p:nvSpPr>
          <p:cNvPr id="2" name="Title 1"/>
          <p:cNvSpPr>
            <a:spLocks noGrp="1"/>
          </p:cNvSpPr>
          <p:nvPr>
            <p:ph type="title"/>
          </p:nvPr>
        </p:nvSpPr>
        <p:spPr>
          <a:xfrm>
            <a:off x="406400" y="177800"/>
            <a:ext cx="10160000" cy="609600"/>
          </a:xfrm>
          <a:prstGeom prst="rect">
            <a:avLst/>
          </a:prstGeom>
        </p:spPr>
        <p:txBody>
          <a:bodyPr>
            <a:normAutofit/>
          </a:bodyPr>
          <a:lstStyle>
            <a:lvl1pPr algn="l">
              <a:defRPr sz="3333">
                <a:solidFill>
                  <a:schemeClr val="tx1"/>
                </a:solidFill>
              </a:defRPr>
            </a:lvl1pPr>
          </a:lstStyle>
          <a:p>
            <a:r>
              <a:rPr lang="en-US"/>
              <a:t>Click to edit Master title style</a:t>
            </a:r>
          </a:p>
        </p:txBody>
      </p:sp>
      <p:sp>
        <p:nvSpPr>
          <p:cNvPr id="5" name="Footer Placeholder 4"/>
          <p:cNvSpPr>
            <a:spLocks noGrp="1"/>
          </p:cNvSpPr>
          <p:nvPr>
            <p:ph type="ftr" sz="quarter" idx="11"/>
          </p:nvPr>
        </p:nvSpPr>
        <p:spPr>
          <a:xfrm>
            <a:off x="609600" y="6477000"/>
            <a:ext cx="3860800" cy="365125"/>
          </a:xfrm>
          <a:prstGeom prst="rect">
            <a:avLst/>
          </a:prstGeom>
        </p:spPr>
        <p:txBody>
          <a:bodyPr/>
          <a:lstStyle>
            <a:lvl1pPr algn="l">
              <a:defRPr sz="1600" b="0">
                <a:solidFill>
                  <a:schemeClr val="bg1"/>
                </a:solidFill>
              </a:defRPr>
            </a:lvl1pPr>
          </a:lstStyle>
          <a:p>
            <a:r>
              <a:rPr lang="en-US"/>
              <a:t>www.tu.org</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717" y="954024"/>
            <a:ext cx="11464567" cy="138176"/>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69600" y="-25400"/>
            <a:ext cx="1007875" cy="1020067"/>
          </a:xfrm>
          <a:prstGeom prst="rect">
            <a:avLst/>
          </a:prstGeom>
        </p:spPr>
      </p:pic>
      <p:sp>
        <p:nvSpPr>
          <p:cNvPr id="11" name="Text Placeholder 10"/>
          <p:cNvSpPr>
            <a:spLocks noGrp="1"/>
          </p:cNvSpPr>
          <p:nvPr>
            <p:ph type="body" sz="quarter" idx="13"/>
          </p:nvPr>
        </p:nvSpPr>
        <p:spPr>
          <a:xfrm>
            <a:off x="363717" y="1295400"/>
            <a:ext cx="11413417" cy="4673600"/>
          </a:xfrm>
          <a:prstGeom prst="rect">
            <a:avLst/>
          </a:prstGeom>
        </p:spPr>
        <p:txBody>
          <a:bodyPr>
            <a:normAutofit/>
          </a:bodyPr>
          <a:lstStyle>
            <a:lvl1pPr marL="0" indent="0">
              <a:buNone/>
              <a:defRPr sz="2400">
                <a:solidFill>
                  <a:schemeClr val="accent3">
                    <a:lumMod val="50000"/>
                  </a:schemeClr>
                </a:solidFill>
              </a:defRPr>
            </a:lvl1pPr>
            <a:lvl2pPr>
              <a:defRPr>
                <a:solidFill>
                  <a:schemeClr val="accent3">
                    <a:lumMod val="50000"/>
                  </a:schemeClr>
                </a:solidFill>
              </a:defRPr>
            </a:lvl2pPr>
            <a:lvl3pPr>
              <a:defRPr>
                <a:solidFill>
                  <a:schemeClr val="accent3">
                    <a:lumMod val="50000"/>
                  </a:schemeClr>
                </a:solidFill>
              </a:defRPr>
            </a:lvl3pPr>
            <a:lvl4pPr>
              <a:defRPr>
                <a:solidFill>
                  <a:schemeClr val="accent3">
                    <a:lumMod val="50000"/>
                  </a:schemeClr>
                </a:solidFill>
              </a:defRPr>
            </a:lvl4pPr>
            <a:lvl5pPr>
              <a:defRPr>
                <a:solidFill>
                  <a:schemeClr val="accent3">
                    <a:lumMod val="50000"/>
                  </a:schemeClr>
                </a:solidFill>
              </a:defRPr>
            </a:lvl5pPr>
          </a:lstStyle>
          <a:p>
            <a:pPr lvl="0"/>
            <a:r>
              <a:rPr lang="en-US"/>
              <a:t>Click to edit Master text styles</a:t>
            </a:r>
          </a:p>
        </p:txBody>
      </p:sp>
      <p:sp>
        <p:nvSpPr>
          <p:cNvPr id="10" name="Slide Number Placeholder 5"/>
          <p:cNvSpPr>
            <a:spLocks noGrp="1"/>
          </p:cNvSpPr>
          <p:nvPr>
            <p:ph type="sldNum" sz="quarter" idx="12"/>
          </p:nvPr>
        </p:nvSpPr>
        <p:spPr>
          <a:xfrm>
            <a:off x="11176000" y="6518275"/>
            <a:ext cx="914400" cy="339725"/>
          </a:xfrm>
          <a:prstGeom prst="rect">
            <a:avLst/>
          </a:prstGeom>
        </p:spPr>
        <p:txBody>
          <a:bodyPr/>
          <a:lstStyle>
            <a:lvl1pPr algn="r">
              <a:defRPr sz="1467">
                <a:solidFill>
                  <a:schemeClr val="bg1"/>
                </a:solidFill>
              </a:defRPr>
            </a:lvl1pPr>
          </a:lstStyle>
          <a:p>
            <a:fld id="{97CF7042-B465-4730-800E-86D0EFD08949}" type="slidenum">
              <a:rPr lang="en-US" smtClean="0"/>
              <a:pPr/>
              <a:t>‹#›</a:t>
            </a:fld>
            <a:endParaRPr lang="en-US"/>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3717" y="954024"/>
            <a:ext cx="11464567" cy="138176"/>
          </a:xfrm>
          <a:prstGeom prst="rect">
            <a:avLst/>
          </a:prstGeom>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69600" y="-25400"/>
            <a:ext cx="1007875" cy="1020067"/>
          </a:xfrm>
          <a:prstGeom prst="rect">
            <a:avLst/>
          </a:prstGeom>
        </p:spPr>
      </p:pic>
    </p:spTree>
    <p:extLst>
      <p:ext uri="{BB962C8B-B14F-4D97-AF65-F5344CB8AC3E}">
        <p14:creationId xmlns:p14="http://schemas.microsoft.com/office/powerpoint/2010/main" val="3793651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4"/>
          <p:cNvSpPr/>
          <p:nvPr/>
        </p:nvSpPr>
        <p:spPr>
          <a:xfrm>
            <a:off x="0" y="6727600"/>
            <a:ext cx="12192000" cy="13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1" name="Google Shape;21;p4"/>
          <p:cNvSpPr txBox="1">
            <a:spLocks noGrp="1"/>
          </p:cNvSpPr>
          <p:nvPr>
            <p:ph type="title"/>
          </p:nvPr>
        </p:nvSpPr>
        <p:spPr>
          <a:xfrm>
            <a:off x="415600" y="593367"/>
            <a:ext cx="11360800" cy="817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 name="Google Shape;22;p4"/>
          <p:cNvSpPr txBox="1">
            <a:spLocks noGrp="1"/>
          </p:cNvSpPr>
          <p:nvPr>
            <p:ph type="body" idx="1"/>
          </p:nvPr>
        </p:nvSpPr>
        <p:spPr>
          <a:xfrm>
            <a:off x="415600" y="1562133"/>
            <a:ext cx="11360800" cy="45296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23" name="Google Shape;23;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extLst>
      <p:ext uri="{BB962C8B-B14F-4D97-AF65-F5344CB8AC3E}">
        <p14:creationId xmlns:p14="http://schemas.microsoft.com/office/powerpoint/2010/main" val="7197631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cxnSp>
        <p:nvCxnSpPr>
          <p:cNvPr id="16" name="Google Shape;16;p3"/>
          <p:cNvCxnSpPr/>
          <p:nvPr/>
        </p:nvCxnSpPr>
        <p:spPr>
          <a:xfrm>
            <a:off x="855912" y="4796667"/>
            <a:ext cx="520400" cy="0"/>
          </a:xfrm>
          <a:prstGeom prst="straightConnector1">
            <a:avLst/>
          </a:prstGeom>
          <a:noFill/>
          <a:ln w="28575" cap="flat" cmpd="sng">
            <a:solidFill>
              <a:schemeClr val="lt2"/>
            </a:solidFill>
            <a:prstDash val="solid"/>
            <a:round/>
            <a:headEnd type="none" w="sm" len="sm"/>
            <a:tailEnd type="none" w="sm" len="sm"/>
          </a:ln>
        </p:spPr>
      </p:cxnSp>
      <p:sp>
        <p:nvSpPr>
          <p:cNvPr id="17" name="Google Shape;17;p3"/>
          <p:cNvSpPr txBox="1">
            <a:spLocks noGrp="1"/>
          </p:cNvSpPr>
          <p:nvPr>
            <p:ph type="title"/>
          </p:nvPr>
        </p:nvSpPr>
        <p:spPr>
          <a:xfrm>
            <a:off x="683600" y="2524400"/>
            <a:ext cx="10824800" cy="2030400"/>
          </a:xfrm>
          <a:prstGeom prst="rect">
            <a:avLst/>
          </a:prstGeom>
        </p:spPr>
        <p:txBody>
          <a:bodyPr spcFirstLastPara="1" wrap="square" lIns="91425" tIns="91425" rIns="91425" bIns="91425" anchor="b" anchorCtr="0">
            <a:normAutofit/>
          </a:bodyPr>
          <a:lstStyle>
            <a:lvl1pPr lvl="0">
              <a:spcBef>
                <a:spcPts val="0"/>
              </a:spcBef>
              <a:spcAft>
                <a:spcPts val="0"/>
              </a:spcAft>
              <a:buClr>
                <a:schemeClr val="accent1"/>
              </a:buClr>
              <a:buSzPts val="6000"/>
              <a:buNone/>
              <a:defRPr sz="8000">
                <a:solidFill>
                  <a:schemeClr val="accent1"/>
                </a:solidFill>
              </a:defRPr>
            </a:lvl1pPr>
            <a:lvl2pPr lvl="1">
              <a:spcBef>
                <a:spcPts val="0"/>
              </a:spcBef>
              <a:spcAft>
                <a:spcPts val="0"/>
              </a:spcAft>
              <a:buClr>
                <a:schemeClr val="accent1"/>
              </a:buClr>
              <a:buSzPts val="6000"/>
              <a:buNone/>
              <a:defRPr sz="8000">
                <a:solidFill>
                  <a:schemeClr val="accent1"/>
                </a:solidFill>
              </a:defRPr>
            </a:lvl2pPr>
            <a:lvl3pPr lvl="2">
              <a:spcBef>
                <a:spcPts val="0"/>
              </a:spcBef>
              <a:spcAft>
                <a:spcPts val="0"/>
              </a:spcAft>
              <a:buClr>
                <a:schemeClr val="accent1"/>
              </a:buClr>
              <a:buSzPts val="6000"/>
              <a:buNone/>
              <a:defRPr sz="8000">
                <a:solidFill>
                  <a:schemeClr val="accent1"/>
                </a:solidFill>
              </a:defRPr>
            </a:lvl3pPr>
            <a:lvl4pPr lvl="3">
              <a:spcBef>
                <a:spcPts val="0"/>
              </a:spcBef>
              <a:spcAft>
                <a:spcPts val="0"/>
              </a:spcAft>
              <a:buClr>
                <a:schemeClr val="accent1"/>
              </a:buClr>
              <a:buSzPts val="6000"/>
              <a:buNone/>
              <a:defRPr sz="8000">
                <a:solidFill>
                  <a:schemeClr val="accent1"/>
                </a:solidFill>
              </a:defRPr>
            </a:lvl4pPr>
            <a:lvl5pPr lvl="4">
              <a:spcBef>
                <a:spcPts val="0"/>
              </a:spcBef>
              <a:spcAft>
                <a:spcPts val="0"/>
              </a:spcAft>
              <a:buClr>
                <a:schemeClr val="accent1"/>
              </a:buClr>
              <a:buSzPts val="6000"/>
              <a:buNone/>
              <a:defRPr sz="8000">
                <a:solidFill>
                  <a:schemeClr val="accent1"/>
                </a:solidFill>
              </a:defRPr>
            </a:lvl5pPr>
            <a:lvl6pPr lvl="5">
              <a:spcBef>
                <a:spcPts val="0"/>
              </a:spcBef>
              <a:spcAft>
                <a:spcPts val="0"/>
              </a:spcAft>
              <a:buClr>
                <a:schemeClr val="accent1"/>
              </a:buClr>
              <a:buSzPts val="6000"/>
              <a:buNone/>
              <a:defRPr sz="8000">
                <a:solidFill>
                  <a:schemeClr val="accent1"/>
                </a:solidFill>
              </a:defRPr>
            </a:lvl6pPr>
            <a:lvl7pPr lvl="6">
              <a:spcBef>
                <a:spcPts val="0"/>
              </a:spcBef>
              <a:spcAft>
                <a:spcPts val="0"/>
              </a:spcAft>
              <a:buClr>
                <a:schemeClr val="accent1"/>
              </a:buClr>
              <a:buSzPts val="6000"/>
              <a:buNone/>
              <a:defRPr sz="8000">
                <a:solidFill>
                  <a:schemeClr val="accent1"/>
                </a:solidFill>
              </a:defRPr>
            </a:lvl7pPr>
            <a:lvl8pPr lvl="7">
              <a:spcBef>
                <a:spcPts val="0"/>
              </a:spcBef>
              <a:spcAft>
                <a:spcPts val="0"/>
              </a:spcAft>
              <a:buClr>
                <a:schemeClr val="accent1"/>
              </a:buClr>
              <a:buSzPts val="6000"/>
              <a:buNone/>
              <a:defRPr sz="8000">
                <a:solidFill>
                  <a:schemeClr val="accent1"/>
                </a:solidFill>
              </a:defRPr>
            </a:lvl8pPr>
            <a:lvl9pPr lvl="8">
              <a:spcBef>
                <a:spcPts val="0"/>
              </a:spcBef>
              <a:spcAft>
                <a:spcPts val="0"/>
              </a:spcAft>
              <a:buClr>
                <a:schemeClr val="accent1"/>
              </a:buClr>
              <a:buSzPts val="6000"/>
              <a:buNone/>
              <a:defRPr sz="8000">
                <a:solidFill>
                  <a:schemeClr val="accent1"/>
                </a:solidFill>
              </a:defRPr>
            </a:lvl9pPr>
          </a:lstStyle>
          <a:p>
            <a:endParaRPr/>
          </a:p>
        </p:txBody>
      </p:sp>
      <p:sp>
        <p:nvSpPr>
          <p:cNvPr id="18" name="Google Shape;18;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extLst>
      <p:ext uri="{BB962C8B-B14F-4D97-AF65-F5344CB8AC3E}">
        <p14:creationId xmlns:p14="http://schemas.microsoft.com/office/powerpoint/2010/main" val="33131835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03B187-BBB0-4400-A609-E9C7767964A9}" type="datetimeFigureOut">
              <a:rPr lang="en-US" smtClean="0"/>
              <a:t>4/10/2024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9CA190-8DE0-49BC-95F7-7F38B734F9F7}" type="slidenum">
              <a:rPr lang="en-US" smtClean="0"/>
              <a:t>‹#›</a:t>
            </a:fld>
            <a:endParaRPr lang="en-US"/>
          </a:p>
        </p:txBody>
      </p:sp>
    </p:spTree>
    <p:extLst>
      <p:ext uri="{BB962C8B-B14F-4D97-AF65-F5344CB8AC3E}">
        <p14:creationId xmlns:p14="http://schemas.microsoft.com/office/powerpoint/2010/main" val="23226433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703B187-BBB0-4400-A609-E9C7767964A9}" type="datetimeFigureOut">
              <a:rPr lang="en-US" smtClean="0"/>
              <a:t>4/10/2024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9CA190-8DE0-49BC-95F7-7F38B734F9F7}" type="slidenum">
              <a:rPr lang="en-US" smtClean="0"/>
              <a:t>‹#›</a:t>
            </a:fld>
            <a:endParaRPr lang="en-US"/>
          </a:p>
        </p:txBody>
      </p:sp>
    </p:spTree>
    <p:extLst>
      <p:ext uri="{BB962C8B-B14F-4D97-AF65-F5344CB8AC3E}">
        <p14:creationId xmlns:p14="http://schemas.microsoft.com/office/powerpoint/2010/main" val="24925639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703B187-BBB0-4400-A609-E9C7767964A9}" type="datetimeFigureOut">
              <a:rPr lang="en-US" smtClean="0"/>
              <a:t>4/10/2024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9CA190-8DE0-49BC-95F7-7F38B734F9F7}" type="slidenum">
              <a:rPr lang="en-US" smtClean="0"/>
              <a:t>‹#›</a:t>
            </a:fld>
            <a:endParaRPr lang="en-US"/>
          </a:p>
        </p:txBody>
      </p:sp>
    </p:spTree>
    <p:extLst>
      <p:ext uri="{BB962C8B-B14F-4D97-AF65-F5344CB8AC3E}">
        <p14:creationId xmlns:p14="http://schemas.microsoft.com/office/powerpoint/2010/main" val="16567716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703B187-BBB0-4400-A609-E9C7767964A9}" type="datetimeFigureOut">
              <a:rPr lang="en-US" smtClean="0"/>
              <a:t>4/10/2024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29CA190-8DE0-49BC-95F7-7F38B734F9F7}" type="slidenum">
              <a:rPr lang="en-US" smtClean="0"/>
              <a:t>‹#›</a:t>
            </a:fld>
            <a:endParaRPr lang="en-US"/>
          </a:p>
        </p:txBody>
      </p:sp>
    </p:spTree>
    <p:extLst>
      <p:ext uri="{BB962C8B-B14F-4D97-AF65-F5344CB8AC3E}">
        <p14:creationId xmlns:p14="http://schemas.microsoft.com/office/powerpoint/2010/main" val="36532222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703B187-BBB0-4400-A609-E9C7767964A9}" type="datetimeFigureOut">
              <a:rPr lang="en-US" smtClean="0"/>
              <a:t>4/10/2024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29CA190-8DE0-49BC-95F7-7F38B734F9F7}" type="slidenum">
              <a:rPr lang="en-US" smtClean="0"/>
              <a:t>‹#›</a:t>
            </a:fld>
            <a:endParaRPr lang="en-US"/>
          </a:p>
        </p:txBody>
      </p:sp>
    </p:spTree>
    <p:extLst>
      <p:ext uri="{BB962C8B-B14F-4D97-AF65-F5344CB8AC3E}">
        <p14:creationId xmlns:p14="http://schemas.microsoft.com/office/powerpoint/2010/main" val="41872034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03B187-BBB0-4400-A609-E9C7767964A9}" type="datetimeFigureOut">
              <a:rPr lang="en-US" smtClean="0"/>
              <a:t>4/10/2024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29CA190-8DE0-49BC-95F7-7F38B734F9F7}" type="slidenum">
              <a:rPr lang="en-US" smtClean="0"/>
              <a:t>‹#›</a:t>
            </a:fld>
            <a:endParaRPr lang="en-US"/>
          </a:p>
        </p:txBody>
      </p:sp>
    </p:spTree>
    <p:extLst>
      <p:ext uri="{BB962C8B-B14F-4D97-AF65-F5344CB8AC3E}">
        <p14:creationId xmlns:p14="http://schemas.microsoft.com/office/powerpoint/2010/main" val="27910690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703B187-BBB0-4400-A609-E9C7767964A9}" type="datetimeFigureOut">
              <a:rPr lang="en-US" smtClean="0"/>
              <a:t>4/10/2024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9CA190-8DE0-49BC-95F7-7F38B734F9F7}" type="slidenum">
              <a:rPr lang="en-US" smtClean="0"/>
              <a:t>‹#›</a:t>
            </a:fld>
            <a:endParaRPr lang="en-US"/>
          </a:p>
        </p:txBody>
      </p:sp>
    </p:spTree>
    <p:extLst>
      <p:ext uri="{BB962C8B-B14F-4D97-AF65-F5344CB8AC3E}">
        <p14:creationId xmlns:p14="http://schemas.microsoft.com/office/powerpoint/2010/main" val="37106687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703B187-BBB0-4400-A609-E9C7767964A9}" type="datetimeFigureOut">
              <a:rPr lang="en-US" smtClean="0"/>
              <a:t>4/10/2024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9CA190-8DE0-49BC-95F7-7F38B734F9F7}" type="slidenum">
              <a:rPr lang="en-US" smtClean="0"/>
              <a:t>‹#›</a:t>
            </a:fld>
            <a:endParaRPr lang="en-US"/>
          </a:p>
        </p:txBody>
      </p:sp>
    </p:spTree>
    <p:extLst>
      <p:ext uri="{BB962C8B-B14F-4D97-AF65-F5344CB8AC3E}">
        <p14:creationId xmlns:p14="http://schemas.microsoft.com/office/powerpoint/2010/main" val="32113041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703B187-BBB0-4400-A609-E9C7767964A9}" type="datetimeFigureOut">
              <a:rPr lang="en-US" smtClean="0"/>
              <a:t>4/10/2024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29CA190-8DE0-49BC-95F7-7F38B734F9F7}" type="slidenum">
              <a:rPr lang="en-US" smtClean="0"/>
              <a:t>‹#›</a:t>
            </a:fld>
            <a:endParaRPr lang="en-US"/>
          </a:p>
        </p:txBody>
      </p:sp>
    </p:spTree>
    <p:extLst>
      <p:ext uri="{BB962C8B-B14F-4D97-AF65-F5344CB8AC3E}">
        <p14:creationId xmlns:p14="http://schemas.microsoft.com/office/powerpoint/2010/main" val="11511054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1.gif"/><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21.png"/><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hyperlink" Target="https://maps.app.goo.gl/XAs3hYotZzQxDGjx7" TargetMode="External"/><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hyperlink" Target="https://naacc.org/naacc_display_crossing.cfm?aqId=85334"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hyperlink" Target="https://www.google.com/maps/place/43%C2%B057'03.7%22N+75%C2%B017'19.6%22W/@43.9510219,-75.2900552,18z/data=!3m1!4b1!4m4!3m3!8m2!3d43.95102!4d-75.28877?entry=ttu"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hyperlink" Target="https://naacc.org/naacc_display_crossing.cfm?aqId=85040"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7.jpeg"/><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38.jp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1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jp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14.xml"/><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15.xml"/><Relationship Id="rId5" Type="http://schemas.openxmlformats.org/officeDocument/2006/relationships/image" Target="../media/image50.png"/><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14.xml"/><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14.xml"/><Relationship Id="rId4" Type="http://schemas.openxmlformats.org/officeDocument/2006/relationships/image" Target="../media/image7.jpeg"/></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6E99726-035F-58A1-9801-E6F30512CBC2}"/>
              </a:ext>
            </a:extLst>
          </p:cNvPr>
          <p:cNvSpPr txBox="1"/>
          <p:nvPr/>
        </p:nvSpPr>
        <p:spPr>
          <a:xfrm>
            <a:off x="152399" y="535900"/>
            <a:ext cx="11887201" cy="5786199"/>
          </a:xfrm>
          <a:prstGeom prst="rect">
            <a:avLst/>
          </a:prstGeom>
          <a:noFill/>
        </p:spPr>
        <p:txBody>
          <a:bodyPr wrap="square" rtlCol="0">
            <a:spAutoFit/>
          </a:bodyPr>
          <a:lstStyle/>
          <a:p>
            <a:pPr algn="ctr"/>
            <a:r>
              <a:rPr lang="en-US" sz="4400"/>
              <a:t>Lo the angler.  </a:t>
            </a:r>
          </a:p>
          <a:p>
            <a:pPr algn="ctr"/>
            <a:r>
              <a:rPr lang="en-US" sz="4400"/>
              <a:t>He rises in the morning and upsets the whole household.  </a:t>
            </a:r>
          </a:p>
          <a:p>
            <a:pPr algn="ctr"/>
            <a:r>
              <a:rPr lang="en-US" sz="4400"/>
              <a:t>Mighty are his preparations. </a:t>
            </a:r>
          </a:p>
          <a:p>
            <a:pPr algn="ctr"/>
            <a:r>
              <a:rPr lang="en-US" sz="4400"/>
              <a:t>He goes forth with great hope in his heart – </a:t>
            </a:r>
          </a:p>
          <a:p>
            <a:pPr algn="ctr"/>
            <a:r>
              <a:rPr lang="en-US" sz="4400"/>
              <a:t>and when the day is far spent he returns, </a:t>
            </a:r>
          </a:p>
          <a:p>
            <a:pPr algn="ctr"/>
            <a:r>
              <a:rPr lang="en-US" sz="4400"/>
              <a:t>smelling of exertion and strong spirits. </a:t>
            </a:r>
          </a:p>
          <a:p>
            <a:pPr algn="ctr"/>
            <a:r>
              <a:rPr lang="en-US" sz="4400" i="1"/>
              <a:t>And the truth is not in him.</a:t>
            </a:r>
          </a:p>
          <a:p>
            <a:endParaRPr lang="en-US"/>
          </a:p>
        </p:txBody>
      </p:sp>
    </p:spTree>
    <p:extLst>
      <p:ext uri="{BB962C8B-B14F-4D97-AF65-F5344CB8AC3E}">
        <p14:creationId xmlns:p14="http://schemas.microsoft.com/office/powerpoint/2010/main" val="11920452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746E040-68A0-9546-CF73-7CF3A688E187}"/>
              </a:ext>
            </a:extLst>
          </p:cNvPr>
          <p:cNvSpPr txBox="1"/>
          <p:nvPr/>
        </p:nvSpPr>
        <p:spPr>
          <a:xfrm>
            <a:off x="2301240" y="643622"/>
            <a:ext cx="8816340" cy="6063198"/>
          </a:xfrm>
          <a:prstGeom prst="rect">
            <a:avLst/>
          </a:prstGeom>
          <a:noFill/>
        </p:spPr>
        <p:txBody>
          <a:bodyPr wrap="square">
            <a:spAutoFit/>
          </a:bodyPr>
          <a:lstStyle/>
          <a:p>
            <a:pPr algn="ctr"/>
            <a:r>
              <a:rPr lang="en-US" sz="3200" b="0" i="0" u="sng">
                <a:solidFill>
                  <a:srgbClr val="1F1F1F"/>
                </a:solidFill>
                <a:effectLst/>
              </a:rPr>
              <a:t>Terminology</a:t>
            </a:r>
            <a:r>
              <a:rPr lang="en-US" sz="3200" b="0" i="0">
                <a:solidFill>
                  <a:srgbClr val="1F1F1F"/>
                </a:solidFill>
                <a:effectLst/>
              </a:rPr>
              <a:t> - </a:t>
            </a:r>
            <a:r>
              <a:rPr lang="en-US" sz="3200" b="0" i="1">
                <a:solidFill>
                  <a:srgbClr val="1F1F1F"/>
                </a:solidFill>
                <a:effectLst/>
              </a:rPr>
              <a:t>Just to confuse you</a:t>
            </a:r>
          </a:p>
          <a:p>
            <a:endParaRPr lang="en-US" sz="3200" b="1">
              <a:solidFill>
                <a:srgbClr val="1F1F1F"/>
              </a:solidFill>
            </a:endParaRPr>
          </a:p>
          <a:p>
            <a:r>
              <a:rPr lang="en-US" sz="3200" b="1">
                <a:solidFill>
                  <a:srgbClr val="1F1F1F"/>
                </a:solidFill>
              </a:rPr>
              <a:t>Native</a:t>
            </a:r>
            <a:r>
              <a:rPr lang="en-US" sz="3200">
                <a:solidFill>
                  <a:srgbClr val="1F1F1F"/>
                </a:solidFill>
              </a:rPr>
              <a:t> – Species naturally occurring here</a:t>
            </a:r>
          </a:p>
          <a:p>
            <a:endParaRPr lang="en-US" sz="3200" b="0" i="0">
              <a:solidFill>
                <a:srgbClr val="1F1F1F"/>
              </a:solidFill>
              <a:effectLst/>
            </a:endParaRPr>
          </a:p>
          <a:p>
            <a:r>
              <a:rPr lang="en-US" sz="3200" b="1" i="0">
                <a:solidFill>
                  <a:srgbClr val="1F1F1F"/>
                </a:solidFill>
                <a:effectLst/>
              </a:rPr>
              <a:t>Wild</a:t>
            </a:r>
            <a:r>
              <a:rPr lang="en-US" sz="3200" b="0" i="0">
                <a:solidFill>
                  <a:srgbClr val="1F1F1F"/>
                </a:solidFill>
                <a:effectLst/>
              </a:rPr>
              <a:t> - Individual born here but not necessarily from here</a:t>
            </a:r>
          </a:p>
          <a:p>
            <a:endParaRPr lang="en-US" sz="3200" b="0" i="0">
              <a:solidFill>
                <a:srgbClr val="1F1F1F"/>
              </a:solidFill>
              <a:effectLst/>
            </a:endParaRPr>
          </a:p>
          <a:p>
            <a:r>
              <a:rPr lang="en-US" sz="3200" b="1">
                <a:solidFill>
                  <a:srgbClr val="1F1F1F"/>
                </a:solidFill>
              </a:rPr>
              <a:t>Exotic</a:t>
            </a:r>
            <a:r>
              <a:rPr lang="en-US" sz="3200">
                <a:solidFill>
                  <a:srgbClr val="1F1F1F"/>
                </a:solidFill>
              </a:rPr>
              <a:t> - Species not from around here</a:t>
            </a:r>
          </a:p>
          <a:p>
            <a:endParaRPr lang="en-US" sz="3200">
              <a:solidFill>
                <a:srgbClr val="1F1F1F"/>
              </a:solidFill>
            </a:endParaRPr>
          </a:p>
          <a:p>
            <a:r>
              <a:rPr lang="en-US" sz="3200" b="1">
                <a:solidFill>
                  <a:srgbClr val="1F1F1F"/>
                </a:solidFill>
              </a:rPr>
              <a:t>Invasive</a:t>
            </a:r>
            <a:r>
              <a:rPr lang="en-US" sz="3200">
                <a:solidFill>
                  <a:srgbClr val="1F1F1F"/>
                </a:solidFill>
              </a:rPr>
              <a:t> – Species not from around here and harmful to the new environment</a:t>
            </a:r>
          </a:p>
          <a:p>
            <a:endParaRPr lang="en-US">
              <a:solidFill>
                <a:srgbClr val="1F1F1F"/>
              </a:solidFill>
              <a:latin typeface="Google Sans"/>
            </a:endParaRPr>
          </a:p>
          <a:p>
            <a:endParaRPr lang="en-US"/>
          </a:p>
        </p:txBody>
      </p:sp>
      <p:pic>
        <p:nvPicPr>
          <p:cNvPr id="4" name="Picture 3" descr="A logo for a fishing company&#10;&#10;Description automatically generated">
            <a:extLst>
              <a:ext uri="{FF2B5EF4-FFF2-40B4-BE49-F238E27FC236}">
                <a16:creationId xmlns:a16="http://schemas.microsoft.com/office/drawing/2014/main" id="{1F606A11-AFCF-257C-D54A-C577C8D4DA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902" y="643622"/>
            <a:ext cx="1743075" cy="2133600"/>
          </a:xfrm>
          <a:prstGeom prst="rect">
            <a:avLst/>
          </a:prstGeom>
        </p:spPr>
      </p:pic>
    </p:spTree>
    <p:extLst>
      <p:ext uri="{BB962C8B-B14F-4D97-AF65-F5344CB8AC3E}">
        <p14:creationId xmlns:p14="http://schemas.microsoft.com/office/powerpoint/2010/main" val="26580066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FF48570-A0D6-7231-BF81-C2928489DD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73" y="2082271"/>
            <a:ext cx="5996127" cy="2203123"/>
          </a:xfrm>
          <a:prstGeom prst="rect">
            <a:avLst/>
          </a:prstGeom>
        </p:spPr>
      </p:pic>
      <p:pic>
        <p:nvPicPr>
          <p:cNvPr id="3" name="Picture 2" descr="A fish swimming in the water&#10;&#10;Description automatically generated">
            <a:extLst>
              <a:ext uri="{FF2B5EF4-FFF2-40B4-BE49-F238E27FC236}">
                <a16:creationId xmlns:a16="http://schemas.microsoft.com/office/drawing/2014/main" id="{282137D6-B843-446A-FF35-3D8E82CCA5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768" y="8284"/>
            <a:ext cx="5110512" cy="2073987"/>
          </a:xfrm>
          <a:prstGeom prst="rect">
            <a:avLst/>
          </a:prstGeom>
        </p:spPr>
      </p:pic>
      <p:sp>
        <p:nvSpPr>
          <p:cNvPr id="6" name="TextBox 5">
            <a:extLst>
              <a:ext uri="{FF2B5EF4-FFF2-40B4-BE49-F238E27FC236}">
                <a16:creationId xmlns:a16="http://schemas.microsoft.com/office/drawing/2014/main" id="{0C96A86F-66B7-89D9-A90F-EAAEAE83881B}"/>
              </a:ext>
            </a:extLst>
          </p:cNvPr>
          <p:cNvSpPr txBox="1"/>
          <p:nvPr/>
        </p:nvSpPr>
        <p:spPr>
          <a:xfrm>
            <a:off x="6991854" y="2522112"/>
            <a:ext cx="3153444" cy="1323439"/>
          </a:xfrm>
          <a:prstGeom prst="rect">
            <a:avLst/>
          </a:prstGeom>
          <a:noFill/>
        </p:spPr>
        <p:txBody>
          <a:bodyPr wrap="square" rtlCol="0">
            <a:spAutoFit/>
          </a:bodyPr>
          <a:lstStyle/>
          <a:p>
            <a:pPr algn="ctr"/>
            <a:r>
              <a:rPr lang="en-US" sz="4000" b="1"/>
              <a:t>Brown Trout </a:t>
            </a:r>
            <a:r>
              <a:rPr lang="en-US" sz="4000" b="1">
                <a:solidFill>
                  <a:srgbClr val="FFC000"/>
                </a:solidFill>
              </a:rPr>
              <a:t>Exotic</a:t>
            </a:r>
          </a:p>
        </p:txBody>
      </p:sp>
      <p:pic>
        <p:nvPicPr>
          <p:cNvPr id="8" name="Picture 7">
            <a:extLst>
              <a:ext uri="{FF2B5EF4-FFF2-40B4-BE49-F238E27FC236}">
                <a16:creationId xmlns:a16="http://schemas.microsoft.com/office/drawing/2014/main" id="{5A4B0279-CBDF-E9C8-F708-FC36099E4D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8768" y="4359108"/>
            <a:ext cx="5443236" cy="2254270"/>
          </a:xfrm>
          <a:prstGeom prst="rect">
            <a:avLst/>
          </a:prstGeom>
        </p:spPr>
      </p:pic>
      <p:sp>
        <p:nvSpPr>
          <p:cNvPr id="9" name="TextBox 8">
            <a:extLst>
              <a:ext uri="{FF2B5EF4-FFF2-40B4-BE49-F238E27FC236}">
                <a16:creationId xmlns:a16="http://schemas.microsoft.com/office/drawing/2014/main" id="{216A2D74-149D-314F-0E82-E3176BFF395D}"/>
              </a:ext>
            </a:extLst>
          </p:cNvPr>
          <p:cNvSpPr txBox="1"/>
          <p:nvPr/>
        </p:nvSpPr>
        <p:spPr>
          <a:xfrm>
            <a:off x="6991854" y="4732075"/>
            <a:ext cx="3782826" cy="1323439"/>
          </a:xfrm>
          <a:prstGeom prst="rect">
            <a:avLst/>
          </a:prstGeom>
          <a:noFill/>
        </p:spPr>
        <p:txBody>
          <a:bodyPr wrap="square" rtlCol="0">
            <a:spAutoFit/>
          </a:bodyPr>
          <a:lstStyle/>
          <a:p>
            <a:pPr algn="ctr"/>
            <a:r>
              <a:rPr lang="en-US" sz="4000" b="1"/>
              <a:t>Rainbow  Trout</a:t>
            </a:r>
          </a:p>
          <a:p>
            <a:pPr algn="ctr"/>
            <a:r>
              <a:rPr lang="en-US" sz="4000" b="1">
                <a:solidFill>
                  <a:srgbClr val="FFC000"/>
                </a:solidFill>
              </a:rPr>
              <a:t>Exotic  </a:t>
            </a:r>
          </a:p>
        </p:txBody>
      </p:sp>
      <p:sp>
        <p:nvSpPr>
          <p:cNvPr id="11" name="TextBox 10">
            <a:extLst>
              <a:ext uri="{FF2B5EF4-FFF2-40B4-BE49-F238E27FC236}">
                <a16:creationId xmlns:a16="http://schemas.microsoft.com/office/drawing/2014/main" id="{24D379DE-4ADB-80CC-352C-518E3832FD32}"/>
              </a:ext>
            </a:extLst>
          </p:cNvPr>
          <p:cNvSpPr txBox="1"/>
          <p:nvPr/>
        </p:nvSpPr>
        <p:spPr>
          <a:xfrm>
            <a:off x="6991854" y="186933"/>
            <a:ext cx="3153444" cy="1323439"/>
          </a:xfrm>
          <a:prstGeom prst="rect">
            <a:avLst/>
          </a:prstGeom>
          <a:noFill/>
        </p:spPr>
        <p:txBody>
          <a:bodyPr wrap="square" rtlCol="0">
            <a:spAutoFit/>
          </a:bodyPr>
          <a:lstStyle/>
          <a:p>
            <a:pPr algn="ctr"/>
            <a:r>
              <a:rPr lang="en-US" sz="4000" b="1"/>
              <a:t>Brook Trout </a:t>
            </a:r>
            <a:r>
              <a:rPr lang="en-US" sz="4000" b="1">
                <a:solidFill>
                  <a:schemeClr val="accent3">
                    <a:lumMod val="60000"/>
                    <a:lumOff val="40000"/>
                  </a:schemeClr>
                </a:solidFill>
              </a:rPr>
              <a:t>Native</a:t>
            </a:r>
          </a:p>
        </p:txBody>
      </p:sp>
    </p:spTree>
    <p:extLst>
      <p:ext uri="{BB962C8B-B14F-4D97-AF65-F5344CB8AC3E}">
        <p14:creationId xmlns:p14="http://schemas.microsoft.com/office/powerpoint/2010/main" val="29712741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4D5FCBA-04F2-142C-B8CB-659796324D8A}"/>
              </a:ext>
            </a:extLst>
          </p:cNvPr>
          <p:cNvSpPr txBox="1"/>
          <p:nvPr/>
        </p:nvSpPr>
        <p:spPr>
          <a:xfrm>
            <a:off x="259080" y="502920"/>
            <a:ext cx="6766560" cy="5135880"/>
          </a:xfrm>
          <a:prstGeom prst="rect">
            <a:avLst/>
          </a:prstGeom>
        </p:spPr>
        <p:txBody>
          <a:bodyPr vert="horz" lIns="91440" tIns="45720" rIns="91440" bIns="45720" rtlCol="0">
            <a:normAutofit fontScale="85000" lnSpcReduction="20000"/>
          </a:bodyPr>
          <a:lstStyle/>
          <a:p>
            <a:pPr indent="-228600" defTabSz="914400">
              <a:lnSpc>
                <a:spcPct val="90000"/>
              </a:lnSpc>
              <a:spcAft>
                <a:spcPts val="600"/>
              </a:spcAft>
              <a:buFont typeface="Arial" panose="020B0604020202020204" pitchFamily="34" charset="0"/>
              <a:buChar char="•"/>
            </a:pPr>
            <a:endParaRPr lang="en-US" sz="2000"/>
          </a:p>
          <a:p>
            <a:pPr defTabSz="914400">
              <a:lnSpc>
                <a:spcPct val="90000"/>
              </a:lnSpc>
              <a:spcAft>
                <a:spcPts val="600"/>
              </a:spcAft>
            </a:pPr>
            <a:r>
              <a:rPr lang="en-US" sz="4800" b="1" dirty="0"/>
              <a:t>Guiding Principles for Trout Stream Management </a:t>
            </a:r>
          </a:p>
          <a:p>
            <a:pPr marL="571500" indent="-228600" defTabSz="914400">
              <a:lnSpc>
                <a:spcPct val="120000"/>
              </a:lnSpc>
              <a:spcAft>
                <a:spcPts val="600"/>
              </a:spcAft>
              <a:buFont typeface="Arial" panose="020B0604020202020204" pitchFamily="34" charset="0"/>
              <a:buChar char="•"/>
            </a:pPr>
            <a:r>
              <a:rPr lang="en-US" sz="4800" dirty="0"/>
              <a:t>Wild Trout 	</a:t>
            </a:r>
          </a:p>
          <a:p>
            <a:pPr marL="571500" indent="-228600" defTabSz="914400">
              <a:lnSpc>
                <a:spcPct val="120000"/>
              </a:lnSpc>
              <a:spcAft>
                <a:spcPts val="600"/>
              </a:spcAft>
              <a:buFont typeface="Arial" panose="020B0604020202020204" pitchFamily="34" charset="0"/>
              <a:buChar char="•"/>
            </a:pPr>
            <a:r>
              <a:rPr lang="en-US" sz="4800" dirty="0"/>
              <a:t>Habitat 	</a:t>
            </a:r>
          </a:p>
          <a:p>
            <a:pPr marL="571500" indent="-228600" defTabSz="914400">
              <a:lnSpc>
                <a:spcPct val="120000"/>
              </a:lnSpc>
              <a:spcAft>
                <a:spcPts val="600"/>
              </a:spcAft>
              <a:buFont typeface="Arial" panose="020B0604020202020204" pitchFamily="34" charset="0"/>
              <a:buChar char="•"/>
            </a:pPr>
            <a:r>
              <a:rPr lang="en-US" sz="4800" dirty="0"/>
              <a:t>Stocked Trout 	</a:t>
            </a:r>
          </a:p>
          <a:p>
            <a:pPr marL="571500" indent="-228600" defTabSz="914400">
              <a:lnSpc>
                <a:spcPct val="120000"/>
              </a:lnSpc>
              <a:spcAft>
                <a:spcPts val="600"/>
              </a:spcAft>
              <a:buFont typeface="Arial" panose="020B0604020202020204" pitchFamily="34" charset="0"/>
              <a:buChar char="•"/>
            </a:pPr>
            <a:r>
              <a:rPr lang="en-US" sz="4800" dirty="0"/>
              <a:t>Angling Opportunity</a:t>
            </a:r>
          </a:p>
          <a:p>
            <a:pPr marL="571500" indent="-228600" defTabSz="914400">
              <a:lnSpc>
                <a:spcPct val="120000"/>
              </a:lnSpc>
              <a:spcAft>
                <a:spcPts val="600"/>
              </a:spcAft>
              <a:buFont typeface="Arial" panose="020B0604020202020204" pitchFamily="34" charset="0"/>
              <a:buChar char="•"/>
            </a:pPr>
            <a:r>
              <a:rPr lang="en-US" sz="4800" dirty="0"/>
              <a:t>Management Approach </a:t>
            </a:r>
          </a:p>
          <a:p>
            <a:pPr defTabSz="914400">
              <a:lnSpc>
                <a:spcPct val="90000"/>
              </a:lnSpc>
              <a:spcAft>
                <a:spcPts val="600"/>
              </a:spcAft>
            </a:pPr>
            <a:r>
              <a:rPr lang="en-US" sz="2000"/>
              <a:t>	</a:t>
            </a:r>
            <a:endParaRPr lang="en-US" sz="2000" dirty="0"/>
          </a:p>
        </p:txBody>
      </p:sp>
      <p:pic>
        <p:nvPicPr>
          <p:cNvPr id="6" name="Picture 5">
            <a:extLst>
              <a:ext uri="{FF2B5EF4-FFF2-40B4-BE49-F238E27FC236}">
                <a16:creationId xmlns:a16="http://schemas.microsoft.com/office/drawing/2014/main" id="{01D5E968-B58A-E4A9-3FA8-5E27B15999AC}"/>
              </a:ext>
            </a:extLst>
          </p:cNvPr>
          <p:cNvPicPr>
            <a:picLocks noChangeAspect="1"/>
          </p:cNvPicPr>
          <p:nvPr/>
        </p:nvPicPr>
        <p:blipFill rotWithShape="1">
          <a:blip r:embed="rId3"/>
          <a:srcRect t="1174" r="1" b="1023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0041050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7C1E5815-D54C-487F-A054-6D4930ADE3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diagram of a trout stream&#10;&#10;Description automatically generated">
            <a:extLst>
              <a:ext uri="{FF2B5EF4-FFF2-40B4-BE49-F238E27FC236}">
                <a16:creationId xmlns:a16="http://schemas.microsoft.com/office/drawing/2014/main" id="{400026DA-A936-156F-C994-B814190491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6348" y="92083"/>
            <a:ext cx="7602148" cy="6673834"/>
          </a:xfrm>
          <a:prstGeom prst="rect">
            <a:avLst/>
          </a:prstGeom>
        </p:spPr>
      </p:pic>
      <p:sp>
        <p:nvSpPr>
          <p:cNvPr id="19" name="Freeform: Shape 18">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208496"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Tree>
    <p:extLst>
      <p:ext uri="{BB962C8B-B14F-4D97-AF65-F5344CB8AC3E}">
        <p14:creationId xmlns:p14="http://schemas.microsoft.com/office/powerpoint/2010/main" val="3935980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CEBAAD-CF76-4349-89A2-6C3AE09C14B4}"/>
              </a:ext>
            </a:extLst>
          </p:cNvPr>
          <p:cNvPicPr/>
          <p:nvPr/>
        </p:nvPicPr>
        <p:blipFill>
          <a:blip r:embed="rId3">
            <a:extLst>
              <a:ext uri="{28A0092B-C50C-407E-A947-70E740481C1C}">
                <a14:useLocalDpi xmlns:a14="http://schemas.microsoft.com/office/drawing/2010/main" val="0"/>
              </a:ext>
            </a:extLst>
          </a:blip>
          <a:stretch>
            <a:fillRect/>
          </a:stretch>
        </p:blipFill>
        <p:spPr>
          <a:xfrm>
            <a:off x="5850113" y="1200485"/>
            <a:ext cx="5549408" cy="50652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itle 1">
            <a:extLst>
              <a:ext uri="{FF2B5EF4-FFF2-40B4-BE49-F238E27FC236}">
                <a16:creationId xmlns:a16="http://schemas.microsoft.com/office/drawing/2014/main" id="{B4F26699-9119-4F55-97DD-FD94AAD7949E}"/>
              </a:ext>
            </a:extLst>
          </p:cNvPr>
          <p:cNvSpPr>
            <a:spLocks noGrp="1"/>
          </p:cNvSpPr>
          <p:nvPr>
            <p:ph type="title"/>
          </p:nvPr>
        </p:nvSpPr>
        <p:spPr>
          <a:xfrm>
            <a:off x="304800" y="279400"/>
            <a:ext cx="10160000" cy="609600"/>
          </a:xfrm>
        </p:spPr>
        <p:txBody>
          <a:bodyPr>
            <a:normAutofit fontScale="90000"/>
          </a:bodyPr>
          <a:lstStyle/>
          <a:p>
            <a:r>
              <a:rPr lang="en-US">
                <a:solidFill>
                  <a:schemeClr val="accent4">
                    <a:lumMod val="75000"/>
                  </a:schemeClr>
                </a:solidFill>
              </a:rPr>
              <a:t>Finding the Right Places </a:t>
            </a:r>
            <a:r>
              <a:rPr lang="en-US">
                <a:solidFill>
                  <a:schemeClr val="accent6">
                    <a:lumMod val="75000"/>
                  </a:schemeClr>
                </a:solidFill>
              </a:rPr>
              <a:t>– TU’s Priority Waters</a:t>
            </a:r>
          </a:p>
        </p:txBody>
      </p:sp>
      <p:sp>
        <p:nvSpPr>
          <p:cNvPr id="3" name="Footer Placeholder 2">
            <a:extLst>
              <a:ext uri="{FF2B5EF4-FFF2-40B4-BE49-F238E27FC236}">
                <a16:creationId xmlns:a16="http://schemas.microsoft.com/office/drawing/2014/main" id="{33C8C8DB-4BFF-4B01-9315-89E1B8941570}"/>
              </a:ext>
            </a:extLst>
          </p:cNvPr>
          <p:cNvSpPr>
            <a:spLocks noGrp="1"/>
          </p:cNvSpPr>
          <p:nvPr>
            <p:ph type="ftr" sz="quarter" idx="11"/>
          </p:nvPr>
        </p:nvSpPr>
        <p:spPr>
          <a:xfrm>
            <a:off x="609600" y="6477000"/>
            <a:ext cx="3860800" cy="365125"/>
          </a:xfrm>
        </p:spPr>
        <p:txBody>
          <a:bodyPr>
            <a:normAutofit/>
          </a:bodyPr>
          <a:lstStyle/>
          <a:p>
            <a:pPr>
              <a:lnSpc>
                <a:spcPct val="90000"/>
              </a:lnSpc>
              <a:spcAft>
                <a:spcPts val="800"/>
              </a:spcAft>
            </a:pPr>
            <a:r>
              <a:rPr lang="en-US"/>
              <a:t>www.tu.org</a:t>
            </a:r>
          </a:p>
        </p:txBody>
      </p:sp>
      <p:sp>
        <p:nvSpPr>
          <p:cNvPr id="6" name="Slide Number Placeholder 5">
            <a:extLst>
              <a:ext uri="{FF2B5EF4-FFF2-40B4-BE49-F238E27FC236}">
                <a16:creationId xmlns:a16="http://schemas.microsoft.com/office/drawing/2014/main" id="{3838E7B1-0A78-44FF-8C1C-9454773568D7}"/>
              </a:ext>
            </a:extLst>
          </p:cNvPr>
          <p:cNvSpPr>
            <a:spLocks noGrp="1"/>
          </p:cNvSpPr>
          <p:nvPr>
            <p:ph type="sldNum" sz="quarter" idx="12"/>
          </p:nvPr>
        </p:nvSpPr>
        <p:spPr>
          <a:xfrm>
            <a:off x="11176000" y="6518275"/>
            <a:ext cx="914400" cy="339725"/>
          </a:xfrm>
        </p:spPr>
        <p:txBody>
          <a:bodyPr>
            <a:normAutofit/>
          </a:bodyPr>
          <a:lstStyle/>
          <a:p>
            <a:pPr>
              <a:lnSpc>
                <a:spcPct val="90000"/>
              </a:lnSpc>
              <a:spcAft>
                <a:spcPts val="800"/>
              </a:spcAft>
            </a:pPr>
            <a:fld id="{97CF7042-B465-4730-800E-86D0EFD08949}" type="slidenum">
              <a:rPr lang="en-US" smtClean="0"/>
              <a:pPr>
                <a:lnSpc>
                  <a:spcPct val="90000"/>
                </a:lnSpc>
                <a:spcAft>
                  <a:spcPts val="800"/>
                </a:spcAft>
              </a:pPr>
              <a:t>14</a:t>
            </a:fld>
            <a:endParaRPr lang="en-US"/>
          </a:p>
        </p:txBody>
      </p:sp>
      <p:sp>
        <p:nvSpPr>
          <p:cNvPr id="20" name="TextBox 19">
            <a:extLst>
              <a:ext uri="{FF2B5EF4-FFF2-40B4-BE49-F238E27FC236}">
                <a16:creationId xmlns:a16="http://schemas.microsoft.com/office/drawing/2014/main" id="{0BD1D1E1-C0DC-4301-8F4A-00F2B5A5B041}"/>
              </a:ext>
            </a:extLst>
          </p:cNvPr>
          <p:cNvSpPr txBox="1"/>
          <p:nvPr/>
        </p:nvSpPr>
        <p:spPr>
          <a:xfrm>
            <a:off x="179295" y="592293"/>
            <a:ext cx="5670817" cy="5673413"/>
          </a:xfrm>
          <a:prstGeom prst="rect">
            <a:avLst/>
          </a:prstGeom>
          <a:noFill/>
        </p:spPr>
        <p:txBody>
          <a:bodyPr wrap="square">
            <a:spAutoFit/>
          </a:bodyPr>
          <a:lstStyle/>
          <a:p>
            <a:endParaRPr lang="en-US" sz="2667">
              <a:solidFill>
                <a:srgbClr val="000000"/>
              </a:solidFill>
              <a:latin typeface="Calibri" panose="020F0502020204030204" pitchFamily="34" charset="0"/>
            </a:endParaRPr>
          </a:p>
          <a:p>
            <a:pPr marL="380990" indent="-380990">
              <a:buFont typeface="Arial" panose="020B0604020202020204" pitchFamily="34" charset="0"/>
              <a:buChar char="•"/>
            </a:pPr>
            <a:r>
              <a:rPr lang="en-US" sz="2400">
                <a:solidFill>
                  <a:srgbClr val="000000"/>
                </a:solidFill>
                <a:latin typeface="Calibri" panose="020F0502020204030204" pitchFamily="34" charset="0"/>
              </a:rPr>
              <a:t>Strongholds, those large, intact habitats that support healthy populations. </a:t>
            </a:r>
          </a:p>
          <a:p>
            <a:pPr marL="380990" indent="-380990">
              <a:buFont typeface="Arial" panose="020B0604020202020204" pitchFamily="34" charset="0"/>
              <a:buChar char="•"/>
            </a:pPr>
            <a:endParaRPr lang="en-US" sz="2400">
              <a:solidFill>
                <a:srgbClr val="000000"/>
              </a:solidFill>
              <a:latin typeface="Calibri" panose="020F0502020204030204" pitchFamily="34" charset="0"/>
            </a:endParaRPr>
          </a:p>
          <a:p>
            <a:pPr marL="380990" indent="-380990">
              <a:buFont typeface="Arial" panose="020B0604020202020204" pitchFamily="34" charset="0"/>
              <a:buChar char="•"/>
            </a:pPr>
            <a:r>
              <a:rPr lang="en-US" sz="2400">
                <a:solidFill>
                  <a:srgbClr val="000000"/>
                </a:solidFill>
                <a:latin typeface="Calibri" panose="020F0502020204030204" pitchFamily="34" charset="0"/>
              </a:rPr>
              <a:t>Climate resilient populations that occur in habitats anticipated to persist in the face of changing climate. </a:t>
            </a:r>
          </a:p>
          <a:p>
            <a:pPr marL="380990" indent="-380990">
              <a:buFont typeface="Arial" panose="020B0604020202020204" pitchFamily="34" charset="0"/>
              <a:buChar char="•"/>
            </a:pPr>
            <a:endParaRPr lang="en-US" sz="2400">
              <a:solidFill>
                <a:srgbClr val="000000"/>
              </a:solidFill>
              <a:latin typeface="Calibri" panose="020F0502020204030204" pitchFamily="34" charset="0"/>
            </a:endParaRPr>
          </a:p>
          <a:p>
            <a:pPr marL="380990" indent="-380990">
              <a:buFont typeface="Arial" panose="020B0604020202020204" pitchFamily="34" charset="0"/>
              <a:buChar char="•"/>
            </a:pPr>
            <a:r>
              <a:rPr lang="en-US" sz="2400">
                <a:solidFill>
                  <a:srgbClr val="000000"/>
                </a:solidFill>
                <a:latin typeface="Calibri" panose="020F0502020204030204" pitchFamily="34" charset="0"/>
              </a:rPr>
              <a:t>Populations that represent the range of ecological, life history, and genetic diversity across a species’ distribution. </a:t>
            </a:r>
          </a:p>
          <a:p>
            <a:pPr marL="380990" indent="-380990">
              <a:buFont typeface="Arial" panose="020B0604020202020204" pitchFamily="34" charset="0"/>
              <a:buChar char="•"/>
            </a:pPr>
            <a:endParaRPr lang="en-US" sz="2400">
              <a:solidFill>
                <a:srgbClr val="000000"/>
              </a:solidFill>
              <a:latin typeface="Calibri" panose="020F0502020204030204" pitchFamily="34" charset="0"/>
            </a:endParaRPr>
          </a:p>
          <a:p>
            <a:pPr marL="380990" indent="-380990">
              <a:buFont typeface="Arial" panose="020B0604020202020204" pitchFamily="34" charset="0"/>
              <a:buChar char="•"/>
            </a:pPr>
            <a:r>
              <a:rPr lang="en-US" sz="2400">
                <a:solidFill>
                  <a:srgbClr val="000000"/>
                </a:solidFill>
                <a:latin typeface="Calibri" panose="020F0502020204030204" pitchFamily="34" charset="0"/>
              </a:rPr>
              <a:t>Outstanding wild trout waters where there is no conflict with native species management objectives. </a:t>
            </a:r>
          </a:p>
        </p:txBody>
      </p:sp>
      <p:pic>
        <p:nvPicPr>
          <p:cNvPr id="4" name="Picture 3" descr="A logo for a fishing company&#10;&#10;Description automatically generated">
            <a:extLst>
              <a:ext uri="{FF2B5EF4-FFF2-40B4-BE49-F238E27FC236}">
                <a16:creationId xmlns:a16="http://schemas.microsoft.com/office/drawing/2014/main" id="{C10D41CC-AF9B-3C96-B4A1-FC407835E9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9678" y="279400"/>
            <a:ext cx="1377859" cy="1686560"/>
          </a:xfrm>
          <a:prstGeom prst="rect">
            <a:avLst/>
          </a:prstGeom>
        </p:spPr>
      </p:pic>
    </p:spTree>
    <p:extLst>
      <p:ext uri="{BB962C8B-B14F-4D97-AF65-F5344CB8AC3E}">
        <p14:creationId xmlns:p14="http://schemas.microsoft.com/office/powerpoint/2010/main" val="34407317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0C72F-C62F-4A2A-8EC7-604172DF4173}"/>
              </a:ext>
            </a:extLst>
          </p:cNvPr>
          <p:cNvSpPr>
            <a:spLocks noGrp="1"/>
          </p:cNvSpPr>
          <p:nvPr>
            <p:ph type="title"/>
          </p:nvPr>
        </p:nvSpPr>
        <p:spPr/>
        <p:txBody>
          <a:bodyPr>
            <a:normAutofit/>
          </a:bodyPr>
          <a:lstStyle/>
          <a:p>
            <a:r>
              <a:rPr lang="en-US"/>
              <a:t>UPDATE -- What We Want to Accomplish</a:t>
            </a:r>
          </a:p>
        </p:txBody>
      </p:sp>
      <p:sp>
        <p:nvSpPr>
          <p:cNvPr id="3" name="Footer Placeholder 2">
            <a:extLst>
              <a:ext uri="{FF2B5EF4-FFF2-40B4-BE49-F238E27FC236}">
                <a16:creationId xmlns:a16="http://schemas.microsoft.com/office/drawing/2014/main" id="{F8825236-A044-47A6-B273-624A7BD229F9}"/>
              </a:ext>
            </a:extLst>
          </p:cNvPr>
          <p:cNvSpPr>
            <a:spLocks noGrp="1"/>
          </p:cNvSpPr>
          <p:nvPr>
            <p:ph type="ftr" sz="quarter" idx="11"/>
          </p:nvPr>
        </p:nvSpPr>
        <p:spPr/>
        <p:txBody>
          <a:bodyPr/>
          <a:lstStyle/>
          <a:p>
            <a:r>
              <a:rPr lang="en-US"/>
              <a:t>www.tu.org</a:t>
            </a:r>
          </a:p>
        </p:txBody>
      </p:sp>
      <p:sp>
        <p:nvSpPr>
          <p:cNvPr id="4" name="Text Placeholder 3">
            <a:extLst>
              <a:ext uri="{FF2B5EF4-FFF2-40B4-BE49-F238E27FC236}">
                <a16:creationId xmlns:a16="http://schemas.microsoft.com/office/drawing/2014/main" id="{12B0BD89-05CC-4495-AC4E-74B6EBC7B54A}"/>
              </a:ext>
            </a:extLst>
          </p:cNvPr>
          <p:cNvSpPr>
            <a:spLocks noGrp="1"/>
          </p:cNvSpPr>
          <p:nvPr>
            <p:ph type="body" sz="quarter" idx="13"/>
          </p:nvPr>
        </p:nvSpPr>
        <p:spPr/>
        <p:txBody>
          <a:bodyPr>
            <a:normAutofit fontScale="92500" lnSpcReduction="20000"/>
          </a:bodyPr>
          <a:lstStyle/>
          <a:p>
            <a:r>
              <a:rPr lang="en-US"/>
              <a:t>Promote a singular NY Priority Waters concept for use at all  NY TU organizational levels</a:t>
            </a:r>
          </a:p>
          <a:p>
            <a:pPr lvl="1"/>
            <a:r>
              <a:rPr lang="en-US" sz="2133"/>
              <a:t>5-year forward view</a:t>
            </a:r>
          </a:p>
          <a:p>
            <a:pPr lvl="1"/>
            <a:r>
              <a:rPr lang="en-US" sz="2133"/>
              <a:t>5-10 high quality projects</a:t>
            </a:r>
          </a:p>
          <a:p>
            <a:pPr lvl="1"/>
            <a:r>
              <a:rPr lang="en-US" sz="2133"/>
              <a:t>Portfolio perspective</a:t>
            </a:r>
          </a:p>
          <a:p>
            <a:r>
              <a:rPr lang="en-US"/>
              <a:t>Continuous refinement of the NY Priority Waters Maps</a:t>
            </a:r>
          </a:p>
          <a:p>
            <a:pPr lvl="1"/>
            <a:r>
              <a:rPr lang="en-US" sz="2133"/>
              <a:t>Follow the data</a:t>
            </a:r>
          </a:p>
          <a:p>
            <a:pPr lvl="1"/>
            <a:r>
              <a:rPr lang="en-US" sz="2133"/>
              <a:t>identify specific Priority Waters for protection, restoration, reconnection, and reintroduction</a:t>
            </a:r>
          </a:p>
          <a:p>
            <a:r>
              <a:rPr lang="en-US"/>
              <a:t>Use the NYS DEC Trout Stream Management Plan Categories</a:t>
            </a:r>
          </a:p>
          <a:p>
            <a:pPr lvl="1"/>
            <a:r>
              <a:rPr lang="en-US" sz="2133"/>
              <a:t>As a simple project development concept for chapters</a:t>
            </a:r>
          </a:p>
          <a:p>
            <a:pPr lvl="1"/>
            <a:r>
              <a:rPr lang="en-US" sz="2133"/>
              <a:t>As a shared tool for collaboration with NYS DEC </a:t>
            </a:r>
          </a:p>
          <a:p>
            <a:r>
              <a:rPr lang="en-US"/>
              <a:t>Identify and strengthen partnerships across all levels of TU through improved communication</a:t>
            </a:r>
          </a:p>
          <a:p>
            <a:pPr lvl="1"/>
            <a:r>
              <a:rPr lang="en-US"/>
              <a:t>Council</a:t>
            </a:r>
          </a:p>
          <a:p>
            <a:pPr lvl="1"/>
            <a:r>
              <a:rPr lang="en-US"/>
              <a:t>Regional</a:t>
            </a:r>
          </a:p>
          <a:p>
            <a:pPr lvl="1"/>
            <a:r>
              <a:rPr lang="en-US"/>
              <a:t>Chapter</a:t>
            </a:r>
          </a:p>
        </p:txBody>
      </p:sp>
      <p:sp>
        <p:nvSpPr>
          <p:cNvPr id="5" name="Slide Number Placeholder 4">
            <a:extLst>
              <a:ext uri="{FF2B5EF4-FFF2-40B4-BE49-F238E27FC236}">
                <a16:creationId xmlns:a16="http://schemas.microsoft.com/office/drawing/2014/main" id="{41409961-8C0C-4436-B5E0-ABB4B1263270}"/>
              </a:ext>
            </a:extLst>
          </p:cNvPr>
          <p:cNvSpPr>
            <a:spLocks noGrp="1"/>
          </p:cNvSpPr>
          <p:nvPr>
            <p:ph type="sldNum" sz="quarter" idx="12"/>
          </p:nvPr>
        </p:nvSpPr>
        <p:spPr/>
        <p:txBody>
          <a:bodyPr/>
          <a:lstStyle/>
          <a:p>
            <a:fld id="{97CF7042-B465-4730-800E-86D0EFD08949}" type="slidenum">
              <a:rPr lang="en-US" smtClean="0"/>
              <a:pPr/>
              <a:t>15</a:t>
            </a:fld>
            <a:endParaRPr lang="en-US"/>
          </a:p>
        </p:txBody>
      </p:sp>
    </p:spTree>
    <p:extLst>
      <p:ext uri="{BB962C8B-B14F-4D97-AF65-F5344CB8AC3E}">
        <p14:creationId xmlns:p14="http://schemas.microsoft.com/office/powerpoint/2010/main" val="6236030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map of the state of new york&#10;&#10;Description automatically generated">
            <a:extLst>
              <a:ext uri="{FF2B5EF4-FFF2-40B4-BE49-F238E27FC236}">
                <a16:creationId xmlns:a16="http://schemas.microsoft.com/office/drawing/2014/main" id="{B38D1F0B-7AA1-6707-6F1D-540CE87862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1367" y="213626"/>
            <a:ext cx="8210633" cy="6430748"/>
          </a:xfrm>
          <a:prstGeom prst="rect">
            <a:avLst/>
          </a:prstGeom>
        </p:spPr>
      </p:pic>
      <p:pic>
        <p:nvPicPr>
          <p:cNvPr id="6" name="Picture 5" descr="A logo for a fishing company&#10;&#10;Description automatically generated">
            <a:extLst>
              <a:ext uri="{FF2B5EF4-FFF2-40B4-BE49-F238E27FC236}">
                <a16:creationId xmlns:a16="http://schemas.microsoft.com/office/drawing/2014/main" id="{C4C41B72-D234-4A5C-79EF-2ADCA852E6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1120" y="670959"/>
            <a:ext cx="1743075" cy="2133600"/>
          </a:xfrm>
          <a:prstGeom prst="rect">
            <a:avLst/>
          </a:prstGeom>
        </p:spPr>
      </p:pic>
      <p:sp>
        <p:nvSpPr>
          <p:cNvPr id="7" name="TextBox 6">
            <a:extLst>
              <a:ext uri="{FF2B5EF4-FFF2-40B4-BE49-F238E27FC236}">
                <a16:creationId xmlns:a16="http://schemas.microsoft.com/office/drawing/2014/main" id="{EF649E79-0D2F-6235-7BDC-0E41C9541A20}"/>
              </a:ext>
            </a:extLst>
          </p:cNvPr>
          <p:cNvSpPr txBox="1"/>
          <p:nvPr/>
        </p:nvSpPr>
        <p:spPr>
          <a:xfrm>
            <a:off x="0" y="3261892"/>
            <a:ext cx="4105317" cy="1323439"/>
          </a:xfrm>
          <a:prstGeom prst="rect">
            <a:avLst/>
          </a:prstGeom>
          <a:noFill/>
        </p:spPr>
        <p:txBody>
          <a:bodyPr wrap="square" rtlCol="0">
            <a:spAutoFit/>
          </a:bodyPr>
          <a:lstStyle/>
          <a:p>
            <a:pPr algn="ctr"/>
            <a:r>
              <a:rPr lang="en-US" sz="4000" b="1" dirty="0" err="1">
                <a:solidFill>
                  <a:schemeClr val="tx2">
                    <a:lumMod val="75000"/>
                    <a:lumOff val="25000"/>
                  </a:schemeClr>
                </a:solidFill>
              </a:rPr>
              <a:t>NewYork</a:t>
            </a:r>
            <a:endParaRPr lang="en-US" sz="4000" b="1" dirty="0">
              <a:solidFill>
                <a:schemeClr val="tx2">
                  <a:lumMod val="75000"/>
                  <a:lumOff val="25000"/>
                </a:schemeClr>
              </a:solidFill>
            </a:endParaRPr>
          </a:p>
          <a:p>
            <a:pPr algn="ctr"/>
            <a:r>
              <a:rPr lang="en-US" sz="4000" b="1" dirty="0">
                <a:solidFill>
                  <a:schemeClr val="tx2">
                    <a:lumMod val="75000"/>
                    <a:lumOff val="25000"/>
                  </a:schemeClr>
                </a:solidFill>
              </a:rPr>
              <a:t>Priority Waters</a:t>
            </a:r>
          </a:p>
        </p:txBody>
      </p:sp>
    </p:spTree>
    <p:extLst>
      <p:ext uri="{BB962C8B-B14F-4D97-AF65-F5344CB8AC3E}">
        <p14:creationId xmlns:p14="http://schemas.microsoft.com/office/powerpoint/2010/main" val="29241146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person standing on a bridge near a river&#10;&#10;Description automatically generated">
            <a:extLst>
              <a:ext uri="{FF2B5EF4-FFF2-40B4-BE49-F238E27FC236}">
                <a16:creationId xmlns:a16="http://schemas.microsoft.com/office/drawing/2014/main" id="{4EEFF41F-6FAB-24D1-DD12-20CC2F6571ED}"/>
              </a:ext>
            </a:extLst>
          </p:cNvPr>
          <p:cNvPicPr>
            <a:picLocks noChangeAspect="1"/>
          </p:cNvPicPr>
          <p:nvPr/>
        </p:nvPicPr>
        <p:blipFill rotWithShape="1">
          <a:blip r:embed="rId3"/>
          <a:srcRect r="6932"/>
          <a:stretch/>
        </p:blipFill>
        <p:spPr>
          <a:xfrm rot="5400000">
            <a:off x="5834770" y="537923"/>
            <a:ext cx="6942318" cy="5810258"/>
          </a:xfrm>
          <a:prstGeom prst="rect">
            <a:avLst/>
          </a:prstGeom>
          <a:effectLst>
            <a:softEdge rad="368300"/>
          </a:effectLst>
        </p:spPr>
      </p:pic>
      <p:pic>
        <p:nvPicPr>
          <p:cNvPr id="22" name="Picture 21" descr="A pipe with water flowing through it&#10;&#10;Description automatically generated">
            <a:extLst>
              <a:ext uri="{FF2B5EF4-FFF2-40B4-BE49-F238E27FC236}">
                <a16:creationId xmlns:a16="http://schemas.microsoft.com/office/drawing/2014/main" id="{686F0BAA-1A4F-4DE7-23D9-2A03246E9E50}"/>
              </a:ext>
            </a:extLst>
          </p:cNvPr>
          <p:cNvPicPr>
            <a:picLocks noChangeAspect="1"/>
          </p:cNvPicPr>
          <p:nvPr/>
        </p:nvPicPr>
        <p:blipFill rotWithShape="1">
          <a:blip r:embed="rId4"/>
          <a:srcRect l="5316" r="8664"/>
          <a:stretch/>
        </p:blipFill>
        <p:spPr>
          <a:xfrm>
            <a:off x="0" y="-139147"/>
            <a:ext cx="6429376" cy="6914213"/>
          </a:xfrm>
          <a:prstGeom prst="rect">
            <a:avLst/>
          </a:prstGeom>
          <a:effectLst>
            <a:softEdge rad="330200"/>
          </a:effectLst>
        </p:spPr>
      </p:pic>
      <p:pic>
        <p:nvPicPr>
          <p:cNvPr id="30" name="Picture 29" descr="A logo with a fish jumping out of it&#10;&#10;Description automatically generated">
            <a:extLst>
              <a:ext uri="{FF2B5EF4-FFF2-40B4-BE49-F238E27FC236}">
                <a16:creationId xmlns:a16="http://schemas.microsoft.com/office/drawing/2014/main" id="{D575DFAE-B674-06AA-E6C8-070DE39365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8100" y="5045075"/>
            <a:ext cx="942845" cy="1153327"/>
          </a:xfrm>
          <a:prstGeom prst="rect">
            <a:avLst/>
          </a:prstGeom>
        </p:spPr>
      </p:pic>
      <p:pic>
        <p:nvPicPr>
          <p:cNvPr id="5" name="Picture 4" descr="A triangle with colorful dots and text&#10;&#10;Description automatically generated">
            <a:extLst>
              <a:ext uri="{FF2B5EF4-FFF2-40B4-BE49-F238E27FC236}">
                <a16:creationId xmlns:a16="http://schemas.microsoft.com/office/drawing/2014/main" id="{9D050C5D-3847-DDCC-A1E8-6FE2D529C2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01139" y="4924066"/>
            <a:ext cx="1499844" cy="1395346"/>
          </a:xfrm>
          <a:prstGeom prst="rect">
            <a:avLst/>
          </a:prstGeom>
        </p:spPr>
      </p:pic>
      <p:sp>
        <p:nvSpPr>
          <p:cNvPr id="27" name="TextBox 26">
            <a:extLst>
              <a:ext uri="{FF2B5EF4-FFF2-40B4-BE49-F238E27FC236}">
                <a16:creationId xmlns:a16="http://schemas.microsoft.com/office/drawing/2014/main" id="{680D3938-4AB2-5583-1D78-EAD4804E6F3B}"/>
              </a:ext>
            </a:extLst>
          </p:cNvPr>
          <p:cNvSpPr txBox="1"/>
          <p:nvPr/>
        </p:nvSpPr>
        <p:spPr>
          <a:xfrm>
            <a:off x="3214688" y="5530368"/>
            <a:ext cx="6429376" cy="954107"/>
          </a:xfrm>
          <a:prstGeom prst="rect">
            <a:avLst/>
          </a:prstGeom>
          <a:solidFill>
            <a:srgbClr val="FFC000"/>
          </a:solidFill>
        </p:spPr>
        <p:txBody>
          <a:bodyPr wrap="square" rtlCol="0">
            <a:spAutoFit/>
          </a:bodyPr>
          <a:lstStyle/>
          <a:p>
            <a:pPr algn="ctr"/>
            <a:r>
              <a:rPr lang="en-US" sz="2800" dirty="0">
                <a:solidFill>
                  <a:schemeClr val="tx2">
                    <a:lumMod val="75000"/>
                    <a:lumOff val="25000"/>
                  </a:schemeClr>
                </a:solidFill>
              </a:rPr>
              <a:t>Tug Hill Region – Trout Unlimited </a:t>
            </a:r>
          </a:p>
          <a:p>
            <a:pPr algn="ctr"/>
            <a:r>
              <a:rPr lang="en-US" sz="2800" dirty="0">
                <a:solidFill>
                  <a:schemeClr val="tx2">
                    <a:lumMod val="75000"/>
                    <a:lumOff val="25000"/>
                  </a:schemeClr>
                </a:solidFill>
              </a:rPr>
              <a:t>Aquatic Passage Project Outline</a:t>
            </a:r>
          </a:p>
        </p:txBody>
      </p:sp>
      <p:sp>
        <p:nvSpPr>
          <p:cNvPr id="2" name="TextBox 1">
            <a:extLst>
              <a:ext uri="{FF2B5EF4-FFF2-40B4-BE49-F238E27FC236}">
                <a16:creationId xmlns:a16="http://schemas.microsoft.com/office/drawing/2014/main" id="{FCCACD80-C7A2-339A-85E9-5E5A2D032F0C}"/>
              </a:ext>
            </a:extLst>
          </p:cNvPr>
          <p:cNvSpPr txBox="1"/>
          <p:nvPr/>
        </p:nvSpPr>
        <p:spPr>
          <a:xfrm>
            <a:off x="4708526" y="281007"/>
            <a:ext cx="3441700" cy="707886"/>
          </a:xfrm>
          <a:prstGeom prst="rect">
            <a:avLst/>
          </a:prstGeom>
          <a:solidFill>
            <a:srgbClr val="FFC000"/>
          </a:solidFill>
        </p:spPr>
        <p:txBody>
          <a:bodyPr wrap="square" rtlCol="0">
            <a:spAutoFit/>
          </a:bodyPr>
          <a:lstStyle/>
          <a:p>
            <a:pPr algn="ctr"/>
            <a:r>
              <a:rPr lang="en-US" sz="4000" b="1" dirty="0">
                <a:solidFill>
                  <a:schemeClr val="tx2">
                    <a:lumMod val="75000"/>
                    <a:lumOff val="25000"/>
                  </a:schemeClr>
                </a:solidFill>
              </a:rPr>
              <a:t>RECONNECT !</a:t>
            </a:r>
          </a:p>
        </p:txBody>
      </p:sp>
    </p:spTree>
    <p:extLst>
      <p:ext uri="{BB962C8B-B14F-4D97-AF65-F5344CB8AC3E}">
        <p14:creationId xmlns:p14="http://schemas.microsoft.com/office/powerpoint/2010/main" val="24108046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A logo with a fish jumping out of it&#10;&#10;Description automatically generated">
            <a:extLst>
              <a:ext uri="{FF2B5EF4-FFF2-40B4-BE49-F238E27FC236}">
                <a16:creationId xmlns:a16="http://schemas.microsoft.com/office/drawing/2014/main" id="{D575DFAE-B674-06AA-E6C8-070DE39365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712" y="5315894"/>
            <a:ext cx="1089943" cy="1333263"/>
          </a:xfrm>
          <a:prstGeom prst="rect">
            <a:avLst/>
          </a:prstGeom>
        </p:spPr>
      </p:pic>
      <p:pic>
        <p:nvPicPr>
          <p:cNvPr id="7" name="Picture 6" descr="A map with a colorful circle and text&#10;&#10;Description automatically generated">
            <a:extLst>
              <a:ext uri="{FF2B5EF4-FFF2-40B4-BE49-F238E27FC236}">
                <a16:creationId xmlns:a16="http://schemas.microsoft.com/office/drawing/2014/main" id="{C4888336-77C2-AFA8-327F-D193547F4B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96640" y="253447"/>
            <a:ext cx="8092440" cy="6242205"/>
          </a:xfrm>
          <a:prstGeom prst="rect">
            <a:avLst/>
          </a:prstGeom>
        </p:spPr>
      </p:pic>
      <p:sp>
        <p:nvSpPr>
          <p:cNvPr id="3" name="Text Placeholder 2">
            <a:extLst>
              <a:ext uri="{FF2B5EF4-FFF2-40B4-BE49-F238E27FC236}">
                <a16:creationId xmlns:a16="http://schemas.microsoft.com/office/drawing/2014/main" id="{45726F09-DCB6-3650-DCDD-9BC3D3B832BD}"/>
              </a:ext>
            </a:extLst>
          </p:cNvPr>
          <p:cNvSpPr>
            <a:spLocks noGrp="1"/>
          </p:cNvSpPr>
          <p:nvPr>
            <p:ph type="body" sz="quarter" idx="4294967295"/>
          </p:nvPr>
        </p:nvSpPr>
        <p:spPr>
          <a:xfrm>
            <a:off x="7145132" y="457302"/>
            <a:ext cx="4959350" cy="1325564"/>
          </a:xfrm>
        </p:spPr>
        <p:txBody>
          <a:bodyPr vert="horz" lIns="91440" tIns="45720" rIns="91440" bIns="45720" rtlCol="0" anchor="t">
            <a:normAutofit lnSpcReduction="10000"/>
          </a:bodyPr>
          <a:lstStyle/>
          <a:p>
            <a:pPr marL="0" indent="0" algn="l">
              <a:buNone/>
            </a:pPr>
            <a:r>
              <a:rPr lang="en-US" sz="1400" b="0" i="0">
                <a:solidFill>
                  <a:schemeClr val="tx2"/>
                </a:solidFill>
                <a:effectLst/>
              </a:rPr>
              <a:t>America’s first state forest reserve still harbors native Eastern brook trout and still draws anglers. In this national landmark, we are assessing watershed fragmentation on the west slope streams, which drain into Lake Ontario, we anticipate surveying </a:t>
            </a:r>
            <a:r>
              <a:rPr lang="en-US" sz="1400">
                <a:solidFill>
                  <a:schemeClr val="tx2"/>
                </a:solidFill>
              </a:rPr>
              <a:t>hundreds of</a:t>
            </a:r>
            <a:r>
              <a:rPr lang="en-US" sz="1400" i="0">
                <a:solidFill>
                  <a:schemeClr val="tx2"/>
                </a:solidFill>
                <a:effectLst/>
              </a:rPr>
              <a:t> culverts </a:t>
            </a:r>
            <a:r>
              <a:rPr lang="en-US" sz="1400" b="0" i="0">
                <a:solidFill>
                  <a:schemeClr val="tx2"/>
                </a:solidFill>
                <a:effectLst/>
              </a:rPr>
              <a:t>on state land. In the Black River watershed, we are reconnecting tributaries by replacing failing or undersized culverts.</a:t>
            </a:r>
          </a:p>
        </p:txBody>
      </p:sp>
      <p:pic>
        <p:nvPicPr>
          <p:cNvPr id="8" name="Picture 7" descr="A pair of men in a forest&#10;&#10;Description automatically generated">
            <a:extLst>
              <a:ext uri="{FF2B5EF4-FFF2-40B4-BE49-F238E27FC236}">
                <a16:creationId xmlns:a16="http://schemas.microsoft.com/office/drawing/2014/main" id="{0FA6F8D3-FD76-D5A9-E39A-7FEED4EE0783}"/>
              </a:ext>
            </a:extLst>
          </p:cNvPr>
          <p:cNvPicPr>
            <a:picLocks noChangeAspect="1"/>
          </p:cNvPicPr>
          <p:nvPr/>
        </p:nvPicPr>
        <p:blipFill>
          <a:blip r:embed="rId5"/>
          <a:stretch>
            <a:fillRect/>
          </a:stretch>
        </p:blipFill>
        <p:spPr>
          <a:xfrm>
            <a:off x="546189" y="1127069"/>
            <a:ext cx="3036374" cy="4027500"/>
          </a:xfrm>
          <a:prstGeom prst="rect">
            <a:avLst/>
          </a:prstGeom>
          <a:ln>
            <a:solidFill>
              <a:srgbClr val="002060"/>
            </a:solidFill>
          </a:ln>
        </p:spPr>
      </p:pic>
      <p:pic>
        <p:nvPicPr>
          <p:cNvPr id="12" name="Picture 11" descr="A triangle with colorful dots and text&#10;&#10;Description automatically generated">
            <a:extLst>
              <a:ext uri="{FF2B5EF4-FFF2-40B4-BE49-F238E27FC236}">
                <a16:creationId xmlns:a16="http://schemas.microsoft.com/office/drawing/2014/main" id="{13580A2E-69A0-8C20-EC06-E2A5092AE5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3236" y="5301923"/>
            <a:ext cx="1475075" cy="1372303"/>
          </a:xfrm>
          <a:prstGeom prst="rect">
            <a:avLst/>
          </a:prstGeom>
        </p:spPr>
      </p:pic>
      <p:pic>
        <p:nvPicPr>
          <p:cNvPr id="6" name="Picture 5" descr="A logo for a fishing company&#10;&#10;Description automatically generated">
            <a:extLst>
              <a:ext uri="{FF2B5EF4-FFF2-40B4-BE49-F238E27FC236}">
                <a16:creationId xmlns:a16="http://schemas.microsoft.com/office/drawing/2014/main" id="{E589907B-2F5D-9237-6F5B-9D99FF310D1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07141" y="253447"/>
            <a:ext cx="1743075" cy="2133600"/>
          </a:xfrm>
          <a:prstGeom prst="rect">
            <a:avLst/>
          </a:prstGeom>
        </p:spPr>
      </p:pic>
    </p:spTree>
    <p:extLst>
      <p:ext uri="{BB962C8B-B14F-4D97-AF65-F5344CB8AC3E}">
        <p14:creationId xmlns:p14="http://schemas.microsoft.com/office/powerpoint/2010/main" val="16964973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34670524-47FA-2A45-BBE6-74C34EA87373}"/>
              </a:ext>
            </a:extLst>
          </p:cNvPr>
          <p:cNvSpPr txBox="1"/>
          <p:nvPr/>
        </p:nvSpPr>
        <p:spPr>
          <a:xfrm>
            <a:off x="169921" y="111229"/>
            <a:ext cx="11912344" cy="6516120"/>
          </a:xfrm>
          <a:prstGeom prst="rect">
            <a:avLst/>
          </a:prstGeom>
          <a:noFill/>
          <a:ln>
            <a:solidFill>
              <a:schemeClr val="bg1">
                <a:lumMod val="50000"/>
              </a:schemeClr>
            </a:solidFill>
          </a:ln>
        </p:spPr>
        <p:txBody>
          <a:bodyPr wrap="square" rtlCol="0">
            <a:spAutoFit/>
          </a:bodyPr>
          <a:lstStyle/>
          <a:p>
            <a:endParaRPr lang="en-US"/>
          </a:p>
        </p:txBody>
      </p:sp>
      <p:pic>
        <p:nvPicPr>
          <p:cNvPr id="7" name="Picture 6">
            <a:extLst>
              <a:ext uri="{FF2B5EF4-FFF2-40B4-BE49-F238E27FC236}">
                <a16:creationId xmlns:a16="http://schemas.microsoft.com/office/drawing/2014/main" id="{2B1972AD-C8B7-DA1C-097A-F5900054D27D}"/>
              </a:ext>
            </a:extLst>
          </p:cNvPr>
          <p:cNvPicPr>
            <a:picLocks noChangeAspect="1"/>
          </p:cNvPicPr>
          <p:nvPr/>
        </p:nvPicPr>
        <p:blipFill>
          <a:blip r:embed="rId3"/>
          <a:stretch>
            <a:fillRect/>
          </a:stretch>
        </p:blipFill>
        <p:spPr>
          <a:xfrm>
            <a:off x="419101" y="1152304"/>
            <a:ext cx="6058410" cy="5341601"/>
          </a:xfrm>
          <a:prstGeom prst="rect">
            <a:avLst/>
          </a:prstGeom>
          <a:ln>
            <a:solidFill>
              <a:srgbClr val="002060"/>
            </a:solidFill>
          </a:ln>
        </p:spPr>
      </p:pic>
      <p:pic>
        <p:nvPicPr>
          <p:cNvPr id="5" name="Picture 4">
            <a:extLst>
              <a:ext uri="{FF2B5EF4-FFF2-40B4-BE49-F238E27FC236}">
                <a16:creationId xmlns:a16="http://schemas.microsoft.com/office/drawing/2014/main" id="{D4AE741D-C61F-5DE2-84F9-B9E0012C479B}"/>
              </a:ext>
            </a:extLst>
          </p:cNvPr>
          <p:cNvPicPr>
            <a:picLocks noChangeAspect="1"/>
          </p:cNvPicPr>
          <p:nvPr/>
        </p:nvPicPr>
        <p:blipFill>
          <a:blip r:embed="rId4"/>
          <a:stretch>
            <a:fillRect/>
          </a:stretch>
        </p:blipFill>
        <p:spPr>
          <a:xfrm>
            <a:off x="6796747" y="1152304"/>
            <a:ext cx="4966281" cy="4945355"/>
          </a:xfrm>
          <a:prstGeom prst="rect">
            <a:avLst/>
          </a:prstGeom>
          <a:ln>
            <a:solidFill>
              <a:srgbClr val="002060"/>
            </a:solidFill>
          </a:ln>
        </p:spPr>
      </p:pic>
      <p:sp>
        <p:nvSpPr>
          <p:cNvPr id="25" name="TextBox 24">
            <a:extLst>
              <a:ext uri="{FF2B5EF4-FFF2-40B4-BE49-F238E27FC236}">
                <a16:creationId xmlns:a16="http://schemas.microsoft.com/office/drawing/2014/main" id="{D4544ACC-F6B0-9B85-CB35-470D253F8E55}"/>
              </a:ext>
            </a:extLst>
          </p:cNvPr>
          <p:cNvSpPr txBox="1"/>
          <p:nvPr/>
        </p:nvSpPr>
        <p:spPr>
          <a:xfrm>
            <a:off x="209937" y="284437"/>
            <a:ext cx="9044841" cy="707886"/>
          </a:xfrm>
          <a:prstGeom prst="rect">
            <a:avLst/>
          </a:prstGeom>
          <a:noFill/>
        </p:spPr>
        <p:txBody>
          <a:bodyPr wrap="square" rtlCol="0">
            <a:spAutoFit/>
          </a:bodyPr>
          <a:lstStyle/>
          <a:p>
            <a:pPr algn="ctr"/>
            <a:r>
              <a:rPr lang="en-US" sz="2000">
                <a:solidFill>
                  <a:srgbClr val="002060"/>
                </a:solidFill>
              </a:rPr>
              <a:t>Trout Unlimited Brewery Rd Culvert Replacement Project</a:t>
            </a:r>
          </a:p>
          <a:p>
            <a:pPr algn="ctr"/>
            <a:r>
              <a:rPr lang="en-US" sz="2000">
                <a:solidFill>
                  <a:srgbClr val="002060"/>
                </a:solidFill>
              </a:rPr>
              <a:t>Town of New Bremen, NY</a:t>
            </a:r>
          </a:p>
        </p:txBody>
      </p:sp>
      <p:sp>
        <p:nvSpPr>
          <p:cNvPr id="11" name="Date Placeholder 10">
            <a:extLst>
              <a:ext uri="{FF2B5EF4-FFF2-40B4-BE49-F238E27FC236}">
                <a16:creationId xmlns:a16="http://schemas.microsoft.com/office/drawing/2014/main" id="{269213A5-84E0-A873-BC4B-FACD72A3ABA3}"/>
              </a:ext>
            </a:extLst>
          </p:cNvPr>
          <p:cNvSpPr>
            <a:spLocks noGrp="1"/>
          </p:cNvSpPr>
          <p:nvPr>
            <p:ph type="dt" sz="half" idx="10"/>
          </p:nvPr>
        </p:nvSpPr>
        <p:spPr>
          <a:xfrm>
            <a:off x="10113818" y="6065349"/>
            <a:ext cx="1908261" cy="365125"/>
          </a:xfrm>
        </p:spPr>
        <p:txBody>
          <a:bodyPr/>
          <a:lstStyle/>
          <a:p>
            <a:pPr algn="r"/>
            <a:r>
              <a:rPr lang="en-US"/>
              <a:t>Last Updated </a:t>
            </a:r>
            <a:fld id="{F577917A-F515-41E9-9025-9F98B47001AA}" type="datetime1">
              <a:rPr lang="en-US" smtClean="0"/>
              <a:t>4/10/2024</a:t>
            </a:fld>
            <a:endParaRPr lang="en-US"/>
          </a:p>
        </p:txBody>
      </p:sp>
      <p:pic>
        <p:nvPicPr>
          <p:cNvPr id="40" name="Picture 39">
            <a:extLst>
              <a:ext uri="{FF2B5EF4-FFF2-40B4-BE49-F238E27FC236}">
                <a16:creationId xmlns:a16="http://schemas.microsoft.com/office/drawing/2014/main" id="{8DE1DE32-0A87-4ADF-D121-8E7CD953F035}"/>
              </a:ext>
            </a:extLst>
          </p:cNvPr>
          <p:cNvPicPr>
            <a:picLocks noChangeAspect="1"/>
          </p:cNvPicPr>
          <p:nvPr/>
        </p:nvPicPr>
        <p:blipFill>
          <a:blip r:embed="rId5"/>
          <a:stretch>
            <a:fillRect/>
          </a:stretch>
        </p:blipFill>
        <p:spPr>
          <a:xfrm>
            <a:off x="8610600" y="193843"/>
            <a:ext cx="3371462" cy="918471"/>
          </a:xfrm>
          <a:prstGeom prst="rect">
            <a:avLst/>
          </a:prstGeom>
        </p:spPr>
      </p:pic>
      <p:sp>
        <p:nvSpPr>
          <p:cNvPr id="18" name="TextBox 17">
            <a:extLst>
              <a:ext uri="{FF2B5EF4-FFF2-40B4-BE49-F238E27FC236}">
                <a16:creationId xmlns:a16="http://schemas.microsoft.com/office/drawing/2014/main" id="{364726C1-EFF0-E40D-3997-52FF162D5DB8}"/>
              </a:ext>
            </a:extLst>
          </p:cNvPr>
          <p:cNvSpPr txBox="1"/>
          <p:nvPr/>
        </p:nvSpPr>
        <p:spPr>
          <a:xfrm>
            <a:off x="6984650" y="5055914"/>
            <a:ext cx="4590473" cy="1015663"/>
          </a:xfrm>
          <a:prstGeom prst="rect">
            <a:avLst/>
          </a:prstGeom>
          <a:solidFill>
            <a:schemeClr val="bg1"/>
          </a:solidFill>
        </p:spPr>
        <p:txBody>
          <a:bodyPr wrap="square" rtlCol="0">
            <a:spAutoFit/>
          </a:bodyPr>
          <a:lstStyle/>
          <a:p>
            <a:r>
              <a:rPr lang="en-US" sz="1200" u="sng">
                <a:solidFill>
                  <a:srgbClr val="002060"/>
                </a:solidFill>
                <a:cs typeface="Arial" panose="020B0604020202020204" pitchFamily="34" charset="0"/>
              </a:rPr>
              <a:t>Address</a:t>
            </a:r>
            <a:r>
              <a:rPr lang="en-US" sz="1200">
                <a:solidFill>
                  <a:srgbClr val="002060"/>
                </a:solidFill>
                <a:cs typeface="Arial" panose="020B0604020202020204" pitchFamily="34" charset="0"/>
              </a:rPr>
              <a:t>: East of 7236 Brewery Rd, New Bremen, NY 13367</a:t>
            </a:r>
          </a:p>
          <a:p>
            <a:r>
              <a:rPr lang="en-US" sz="1200" u="sng">
                <a:solidFill>
                  <a:srgbClr val="002060"/>
                </a:solidFill>
                <a:cs typeface="Arial" panose="020B0604020202020204" pitchFamily="34" charset="0"/>
              </a:rPr>
              <a:t>Location Description</a:t>
            </a:r>
            <a:r>
              <a:rPr lang="en-US" sz="1200">
                <a:solidFill>
                  <a:srgbClr val="002060"/>
                </a:solidFill>
                <a:cs typeface="Arial" panose="020B0604020202020204" pitchFamily="34" charset="0"/>
              </a:rPr>
              <a:t>: 1200 feet west of the intersection of Brewery Rd and </a:t>
            </a:r>
            <a:r>
              <a:rPr lang="en-US" sz="1200" err="1">
                <a:solidFill>
                  <a:srgbClr val="002060"/>
                </a:solidFill>
                <a:cs typeface="Arial" panose="020B0604020202020204" pitchFamily="34" charset="0"/>
              </a:rPr>
              <a:t>Briot</a:t>
            </a:r>
            <a:r>
              <a:rPr lang="en-US" sz="1200">
                <a:solidFill>
                  <a:srgbClr val="002060"/>
                </a:solidFill>
                <a:cs typeface="Arial" panose="020B0604020202020204" pitchFamily="34" charset="0"/>
              </a:rPr>
              <a:t> Rd</a:t>
            </a:r>
          </a:p>
          <a:p>
            <a:r>
              <a:rPr lang="en-US" sz="1200" u="sng">
                <a:solidFill>
                  <a:srgbClr val="002060"/>
                </a:solidFill>
                <a:cs typeface="Arial" panose="020B0604020202020204" pitchFamily="34" charset="0"/>
              </a:rPr>
              <a:t>HUC12</a:t>
            </a:r>
            <a:r>
              <a:rPr lang="en-US" sz="1200">
                <a:solidFill>
                  <a:srgbClr val="002060"/>
                </a:solidFill>
                <a:cs typeface="Arial" panose="020B0604020202020204" pitchFamily="34" charset="0"/>
              </a:rPr>
              <a:t>: 041403011105</a:t>
            </a:r>
          </a:p>
          <a:p>
            <a:r>
              <a:rPr lang="en-US" sz="1200" u="sng">
                <a:solidFill>
                  <a:srgbClr val="002060"/>
                </a:solidFill>
                <a:cs typeface="Arial" panose="020B0604020202020204" pitchFamily="34" charset="0"/>
              </a:rPr>
              <a:t>Latitude/Longitude</a:t>
            </a:r>
            <a:r>
              <a:rPr lang="en-US" sz="1200">
                <a:solidFill>
                  <a:srgbClr val="002060"/>
                </a:solidFill>
                <a:cs typeface="Arial" panose="020B0604020202020204" pitchFamily="34" charset="0"/>
              </a:rPr>
              <a:t>: </a:t>
            </a:r>
            <a:r>
              <a:rPr lang="en-US" sz="1200">
                <a:solidFill>
                  <a:srgbClr val="002060"/>
                </a:solidFill>
                <a:cs typeface="Arial" panose="020B0604020202020204" pitchFamily="34" charset="0"/>
                <a:hlinkClick r:id="rId6"/>
              </a:rPr>
              <a:t>43.866000, -75.352210</a:t>
            </a:r>
            <a:endParaRPr lang="en-US" sz="1200">
              <a:solidFill>
                <a:srgbClr val="002060"/>
              </a:solidFill>
              <a:cs typeface="Arial" panose="020B0604020202020204" pitchFamily="34" charset="0"/>
            </a:endParaRPr>
          </a:p>
        </p:txBody>
      </p:sp>
      <p:sp>
        <p:nvSpPr>
          <p:cNvPr id="41" name="Slide Number Placeholder 40">
            <a:extLst>
              <a:ext uri="{FF2B5EF4-FFF2-40B4-BE49-F238E27FC236}">
                <a16:creationId xmlns:a16="http://schemas.microsoft.com/office/drawing/2014/main" id="{4598DA8A-6EC2-2BCF-6F1D-225AC8B93054}"/>
              </a:ext>
            </a:extLst>
          </p:cNvPr>
          <p:cNvSpPr>
            <a:spLocks noGrp="1"/>
          </p:cNvSpPr>
          <p:nvPr>
            <p:ph type="sldNum" sz="quarter" idx="12"/>
          </p:nvPr>
        </p:nvSpPr>
        <p:spPr/>
        <p:txBody>
          <a:bodyPr/>
          <a:lstStyle/>
          <a:p>
            <a:fld id="{39BAD7D9-EFD1-44ED-B9E0-A6BD80939BAB}" type="slidenum">
              <a:rPr lang="en-US" smtClean="0"/>
              <a:t>19</a:t>
            </a:fld>
            <a:endParaRPr lang="en-US"/>
          </a:p>
        </p:txBody>
      </p:sp>
    </p:spTree>
    <p:extLst>
      <p:ext uri="{BB962C8B-B14F-4D97-AF65-F5344CB8AC3E}">
        <p14:creationId xmlns:p14="http://schemas.microsoft.com/office/powerpoint/2010/main" val="1818276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12634B-783E-86B8-C30F-7D428F05C9C2}"/>
              </a:ext>
            </a:extLst>
          </p:cNvPr>
          <p:cNvSpPr txBox="1"/>
          <p:nvPr/>
        </p:nvSpPr>
        <p:spPr>
          <a:xfrm>
            <a:off x="1083016" y="380578"/>
            <a:ext cx="10879810" cy="5559535"/>
          </a:xfrm>
          <a:prstGeom prst="rect">
            <a:avLst/>
          </a:prstGeom>
          <a:noFill/>
        </p:spPr>
        <p:txBody>
          <a:bodyPr wrap="square">
            <a:spAutoFit/>
          </a:bodyPr>
          <a:lstStyle/>
          <a:p>
            <a:pPr marL="0" marR="0">
              <a:lnSpc>
                <a:spcPct val="115000"/>
              </a:lnSpc>
              <a:spcBef>
                <a:spcPts val="0"/>
              </a:spcBef>
              <a:spcAft>
                <a:spcPts val="800"/>
              </a:spcAft>
            </a:pPr>
            <a:r>
              <a:rPr lang="en-US" sz="3000" kern="100">
                <a:effectLst/>
                <a:latin typeface="Aptos" panose="020B0004020202020204" pitchFamily="34" charset="0"/>
                <a:ea typeface="Aptos" panose="020B0004020202020204" pitchFamily="34" charset="0"/>
                <a:cs typeface="Times New Roman" panose="02020603050405020304" pitchFamily="18" charset="0"/>
              </a:rPr>
              <a:t>I</a:t>
            </a:r>
            <a:r>
              <a:rPr lang="en-US" sz="3000" b="1" kern="100">
                <a:effectLst/>
                <a:latin typeface="Aptos" panose="020B0004020202020204" pitchFamily="34" charset="0"/>
                <a:ea typeface="Aptos" panose="020B0004020202020204" pitchFamily="34" charset="0"/>
                <a:cs typeface="Times New Roman" panose="02020603050405020304" pitchFamily="18" charset="0"/>
              </a:rPr>
              <a:t>n 1918 The Camden Queen Central News reported that  </a:t>
            </a:r>
          </a:p>
          <a:p>
            <a:pPr marL="342900" marR="0" lvl="0" indent="-342900">
              <a:lnSpc>
                <a:spcPct val="115000"/>
              </a:lnSpc>
              <a:spcBef>
                <a:spcPts val="0"/>
              </a:spcBef>
              <a:spcAft>
                <a:spcPts val="0"/>
              </a:spcAft>
              <a:buFont typeface="Symbol" panose="05050102010706020507" pitchFamily="18" charset="2"/>
              <a:buChar char=""/>
            </a:pPr>
            <a:r>
              <a:rPr lang="en-US" sz="3600" i="1" kern="100">
                <a:latin typeface="Aptos" panose="020B0004020202020204" pitchFamily="34" charset="0"/>
                <a:cs typeface="Times New Roman" panose="02020603050405020304" pitchFamily="18" charset="0"/>
              </a:rPr>
              <a:t>Grace</a:t>
            </a:r>
            <a:r>
              <a:rPr lang="en-US" sz="3600" i="1" kern="100">
                <a:effectLst/>
                <a:latin typeface="Aptos" panose="020B0004020202020204" pitchFamily="34" charset="0"/>
                <a:ea typeface="Aptos" panose="020B0004020202020204" pitchFamily="34" charset="0"/>
                <a:cs typeface="Times New Roman" panose="02020603050405020304" pitchFamily="18" charset="0"/>
              </a:rPr>
              <a:t> Peck and William Harrison Mills - married</a:t>
            </a:r>
          </a:p>
          <a:p>
            <a:pPr marL="342900" marR="0" lvl="0" indent="-342900">
              <a:lnSpc>
                <a:spcPct val="115000"/>
              </a:lnSpc>
              <a:spcBef>
                <a:spcPts val="0"/>
              </a:spcBef>
              <a:spcAft>
                <a:spcPts val="0"/>
              </a:spcAft>
              <a:buFont typeface="Symbol" panose="05050102010706020507" pitchFamily="18" charset="2"/>
              <a:buChar char=""/>
            </a:pPr>
            <a:r>
              <a:rPr lang="en-US" sz="3600" i="1" kern="100">
                <a:effectLst/>
                <a:latin typeface="Aptos" panose="020B0004020202020204" pitchFamily="34" charset="0"/>
                <a:ea typeface="Aptos" panose="020B0004020202020204" pitchFamily="34" charset="0"/>
                <a:cs typeface="Times New Roman" panose="02020603050405020304" pitchFamily="18" charset="0"/>
              </a:rPr>
              <a:t>Eva Stowell and Ray Stevenson - engaged</a:t>
            </a:r>
          </a:p>
          <a:p>
            <a:pPr marL="342900" marR="0" lvl="0" indent="-342900">
              <a:lnSpc>
                <a:spcPct val="115000"/>
              </a:lnSpc>
              <a:spcBef>
                <a:spcPts val="0"/>
              </a:spcBef>
              <a:spcAft>
                <a:spcPts val="0"/>
              </a:spcAft>
              <a:buFont typeface="Symbol" panose="05050102010706020507" pitchFamily="18" charset="2"/>
              <a:buChar char=""/>
            </a:pPr>
            <a:r>
              <a:rPr lang="en-US" sz="3600" i="1" kern="100">
                <a:effectLst/>
                <a:latin typeface="Aptos" panose="020B0004020202020204" pitchFamily="34" charset="0"/>
                <a:ea typeface="Aptos" panose="020B0004020202020204" pitchFamily="34" charset="0"/>
                <a:cs typeface="Times New Roman" panose="02020603050405020304" pitchFamily="18" charset="0"/>
              </a:rPr>
              <a:t>A violent electrical storm </a:t>
            </a:r>
          </a:p>
          <a:p>
            <a:pPr marL="742950" marR="0" lvl="1" indent="-285750">
              <a:lnSpc>
                <a:spcPct val="115000"/>
              </a:lnSpc>
              <a:spcBef>
                <a:spcPts val="0"/>
              </a:spcBef>
              <a:spcAft>
                <a:spcPts val="0"/>
              </a:spcAft>
              <a:buFont typeface="Courier New" panose="02070309020205020404" pitchFamily="49" charset="0"/>
              <a:buChar char="o"/>
            </a:pPr>
            <a:r>
              <a:rPr lang="en-US" sz="3600" i="1" kern="100">
                <a:effectLst/>
                <a:latin typeface="Aptos" panose="020B0004020202020204" pitchFamily="34" charset="0"/>
                <a:ea typeface="Aptos" panose="020B0004020202020204" pitchFamily="34" charset="0"/>
                <a:cs typeface="Times New Roman" panose="02020603050405020304" pitchFamily="18" charset="0"/>
              </a:rPr>
              <a:t>damaged a Church in </a:t>
            </a:r>
            <a:r>
              <a:rPr lang="en-US" sz="3600" i="1" kern="100" err="1">
                <a:effectLst/>
                <a:latin typeface="Aptos" panose="020B0004020202020204" pitchFamily="34" charset="0"/>
                <a:ea typeface="Aptos" panose="020B0004020202020204" pitchFamily="34" charset="0"/>
                <a:cs typeface="Times New Roman" panose="02020603050405020304" pitchFamily="18" charset="0"/>
              </a:rPr>
              <a:t>McConnellsville</a:t>
            </a:r>
            <a:endParaRPr lang="en-US" sz="3600" i="1" kern="10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3600" i="1" kern="100">
                <a:effectLst/>
                <a:latin typeface="Aptos" panose="020B0004020202020204" pitchFamily="34" charset="0"/>
                <a:ea typeface="Aptos" panose="020B0004020202020204" pitchFamily="34" charset="0"/>
                <a:cs typeface="Times New Roman" panose="02020603050405020304" pitchFamily="18" charset="0"/>
              </a:rPr>
              <a:t>three area  barns destroyed by lightning</a:t>
            </a:r>
          </a:p>
          <a:p>
            <a:pPr marL="742950" marR="0" lvl="1" indent="-285750">
              <a:lnSpc>
                <a:spcPct val="115000"/>
              </a:lnSpc>
              <a:spcBef>
                <a:spcPts val="0"/>
              </a:spcBef>
              <a:spcAft>
                <a:spcPts val="800"/>
              </a:spcAft>
              <a:buFont typeface="Courier New" panose="02070309020205020404" pitchFamily="49" charset="0"/>
              <a:buChar char="o"/>
            </a:pPr>
            <a:r>
              <a:rPr lang="en-US" sz="3600" i="1" kern="100">
                <a:latin typeface="Aptos" panose="020B0004020202020204" pitchFamily="34" charset="0"/>
                <a:ea typeface="Aptos" panose="020B0004020202020204" pitchFamily="34" charset="0"/>
                <a:cs typeface="Times New Roman" panose="02020603050405020304" pitchFamily="18" charset="0"/>
              </a:rPr>
              <a:t>burned hay</a:t>
            </a:r>
            <a:r>
              <a:rPr lang="en-US" sz="3600" i="1" kern="100">
                <a:effectLst/>
                <a:latin typeface="Aptos" panose="020B0004020202020204" pitchFamily="34" charset="0"/>
                <a:ea typeface="Aptos" panose="020B0004020202020204" pitchFamily="34" charset="0"/>
                <a:cs typeface="Times New Roman" panose="02020603050405020304" pitchFamily="18" charset="0"/>
              </a:rPr>
              <a:t>, killed foul and </a:t>
            </a:r>
            <a:r>
              <a:rPr lang="en-US" sz="3600" i="1" kern="100">
                <a:latin typeface="Aptos" panose="020B0004020202020204" pitchFamily="34" charset="0"/>
                <a:ea typeface="Aptos" panose="020B0004020202020204" pitchFamily="34" charset="0"/>
                <a:cs typeface="Times New Roman" panose="02020603050405020304" pitchFamily="18" charset="0"/>
              </a:rPr>
              <a:t>swine</a:t>
            </a:r>
          </a:p>
          <a:p>
            <a:pPr marR="0" lvl="1">
              <a:lnSpc>
                <a:spcPct val="115000"/>
              </a:lnSpc>
              <a:spcBef>
                <a:spcPts val="0"/>
              </a:spcBef>
              <a:spcAft>
                <a:spcPts val="800"/>
              </a:spcAft>
            </a:pPr>
            <a:r>
              <a:rPr lang="en-US" sz="5400" i="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rPr>
              <a:t>AND</a:t>
            </a:r>
          </a:p>
        </p:txBody>
      </p:sp>
    </p:spTree>
    <p:extLst>
      <p:ext uri="{BB962C8B-B14F-4D97-AF65-F5344CB8AC3E}">
        <p14:creationId xmlns:p14="http://schemas.microsoft.com/office/powerpoint/2010/main" val="505117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7" end="7"/>
                                            </p:txEl>
                                          </p:spTgt>
                                        </p:tgtEl>
                                        <p:attrNameLst>
                                          <p:attrName>style.visibility</p:attrName>
                                        </p:attrNameLst>
                                      </p:cBhvr>
                                      <p:to>
                                        <p:strVal val="visible"/>
                                      </p:to>
                                    </p:set>
                                    <p:anim calcmode="lin" valueType="num">
                                      <p:cBhvr additive="base">
                                        <p:cTn id="7"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34670524-47FA-2A45-BBE6-74C34EA87373}"/>
              </a:ext>
            </a:extLst>
          </p:cNvPr>
          <p:cNvSpPr txBox="1"/>
          <p:nvPr/>
        </p:nvSpPr>
        <p:spPr>
          <a:xfrm>
            <a:off x="169921" y="233016"/>
            <a:ext cx="11912344" cy="6516120"/>
          </a:xfrm>
          <a:prstGeom prst="rect">
            <a:avLst/>
          </a:prstGeom>
          <a:noFill/>
          <a:ln>
            <a:solidFill>
              <a:schemeClr val="bg1">
                <a:lumMod val="50000"/>
              </a:schemeClr>
            </a:solidFill>
          </a:ln>
        </p:spPr>
        <p:txBody>
          <a:bodyPr wrap="square" rtlCol="0">
            <a:spAutoFit/>
          </a:bodyPr>
          <a:lstStyle/>
          <a:p>
            <a:endParaRPr lang="en-US"/>
          </a:p>
        </p:txBody>
      </p:sp>
      <p:sp>
        <p:nvSpPr>
          <p:cNvPr id="11" name="Date Placeholder 10">
            <a:extLst>
              <a:ext uri="{FF2B5EF4-FFF2-40B4-BE49-F238E27FC236}">
                <a16:creationId xmlns:a16="http://schemas.microsoft.com/office/drawing/2014/main" id="{269213A5-84E0-A873-BC4B-FACD72A3ABA3}"/>
              </a:ext>
            </a:extLst>
          </p:cNvPr>
          <p:cNvSpPr>
            <a:spLocks noGrp="1"/>
          </p:cNvSpPr>
          <p:nvPr>
            <p:ph type="dt" sz="half" idx="10"/>
          </p:nvPr>
        </p:nvSpPr>
        <p:spPr>
          <a:xfrm>
            <a:off x="10113818" y="6065349"/>
            <a:ext cx="1908261" cy="365125"/>
          </a:xfrm>
        </p:spPr>
        <p:txBody>
          <a:bodyPr/>
          <a:lstStyle/>
          <a:p>
            <a:pPr algn="r"/>
            <a:r>
              <a:rPr lang="en-US"/>
              <a:t>Last Updated </a:t>
            </a:r>
            <a:fld id="{0597675F-5249-461D-A341-962645490CBD}" type="datetime1">
              <a:rPr lang="en-US" smtClean="0"/>
              <a:t>4/10/2024</a:t>
            </a:fld>
            <a:endParaRPr lang="en-US"/>
          </a:p>
        </p:txBody>
      </p:sp>
      <p:sp>
        <p:nvSpPr>
          <p:cNvPr id="25" name="TextBox 24">
            <a:extLst>
              <a:ext uri="{FF2B5EF4-FFF2-40B4-BE49-F238E27FC236}">
                <a16:creationId xmlns:a16="http://schemas.microsoft.com/office/drawing/2014/main" id="{D4544ACC-F6B0-9B85-CB35-470D253F8E55}"/>
              </a:ext>
            </a:extLst>
          </p:cNvPr>
          <p:cNvSpPr txBox="1"/>
          <p:nvPr/>
        </p:nvSpPr>
        <p:spPr>
          <a:xfrm>
            <a:off x="169922" y="266615"/>
            <a:ext cx="9352770" cy="400110"/>
          </a:xfrm>
          <a:prstGeom prst="rect">
            <a:avLst/>
          </a:prstGeom>
          <a:noFill/>
        </p:spPr>
        <p:txBody>
          <a:bodyPr wrap="square" rtlCol="0">
            <a:spAutoFit/>
          </a:bodyPr>
          <a:lstStyle/>
          <a:p>
            <a:pPr algn="ctr"/>
            <a:r>
              <a:rPr lang="en-US" sz="2000">
                <a:solidFill>
                  <a:srgbClr val="002060"/>
                </a:solidFill>
              </a:rPr>
              <a:t>Trout Unlimited Brewery Rd Culvert Replacement Project – Town of New Bremen, NY</a:t>
            </a:r>
          </a:p>
        </p:txBody>
      </p:sp>
      <p:sp>
        <p:nvSpPr>
          <p:cNvPr id="3" name="TextBox 2">
            <a:extLst>
              <a:ext uri="{FF2B5EF4-FFF2-40B4-BE49-F238E27FC236}">
                <a16:creationId xmlns:a16="http://schemas.microsoft.com/office/drawing/2014/main" id="{1F44C54F-67CA-9530-AA47-D315175876B9}"/>
              </a:ext>
            </a:extLst>
          </p:cNvPr>
          <p:cNvSpPr txBox="1"/>
          <p:nvPr/>
        </p:nvSpPr>
        <p:spPr>
          <a:xfrm>
            <a:off x="519232" y="789797"/>
            <a:ext cx="5462429" cy="6047809"/>
          </a:xfrm>
          <a:prstGeom prst="rect">
            <a:avLst/>
          </a:prstGeom>
          <a:noFill/>
        </p:spPr>
        <p:txBody>
          <a:bodyPr wrap="square" rtlCol="0">
            <a:spAutoFit/>
          </a:bodyPr>
          <a:lstStyle/>
          <a:p>
            <a:r>
              <a:rPr lang="en-US">
                <a:solidFill>
                  <a:srgbClr val="002060"/>
                </a:solidFill>
              </a:rPr>
              <a:t>Project Goals:</a:t>
            </a:r>
          </a:p>
          <a:p>
            <a:pPr marL="285750" indent="-285750">
              <a:buFont typeface="Arial" panose="020B0604020202020204" pitchFamily="34" charset="0"/>
              <a:buChar char="•"/>
            </a:pPr>
            <a:r>
              <a:rPr lang="en-US" sz="1400">
                <a:solidFill>
                  <a:srgbClr val="002060"/>
                </a:solidFill>
              </a:rPr>
              <a:t>Remove </a:t>
            </a:r>
            <a:r>
              <a:rPr lang="en-US" sz="1400" b="1">
                <a:solidFill>
                  <a:srgbClr val="002060"/>
                </a:solidFill>
              </a:rPr>
              <a:t>significant barrier</a:t>
            </a:r>
            <a:r>
              <a:rPr lang="en-US" sz="1400">
                <a:solidFill>
                  <a:srgbClr val="002060"/>
                </a:solidFill>
              </a:rPr>
              <a:t> for aquatic organisms and reduce habitat fragmentation for brook trout.</a:t>
            </a:r>
          </a:p>
          <a:p>
            <a:pPr marL="285750" indent="-285750">
              <a:buFont typeface="Arial" panose="020B0604020202020204" pitchFamily="34" charset="0"/>
              <a:buChar char="•"/>
            </a:pPr>
            <a:r>
              <a:rPr lang="en-US" sz="1400" b="1">
                <a:solidFill>
                  <a:srgbClr val="002060"/>
                </a:solidFill>
              </a:rPr>
              <a:t>Reconnect</a:t>
            </a:r>
            <a:r>
              <a:rPr lang="en-US" sz="1400">
                <a:solidFill>
                  <a:srgbClr val="002060"/>
                </a:solidFill>
              </a:rPr>
              <a:t> </a:t>
            </a:r>
            <a:r>
              <a:rPr lang="en-US" sz="1400" b="1">
                <a:solidFill>
                  <a:srgbClr val="002060"/>
                </a:solidFill>
              </a:rPr>
              <a:t>2.6 miles upstream</a:t>
            </a:r>
            <a:r>
              <a:rPr lang="en-US" sz="1400">
                <a:solidFill>
                  <a:srgbClr val="002060"/>
                </a:solidFill>
              </a:rPr>
              <a:t> (USGS NHD) and </a:t>
            </a:r>
            <a:r>
              <a:rPr lang="en-US" sz="1400" b="1">
                <a:solidFill>
                  <a:srgbClr val="002060"/>
                </a:solidFill>
              </a:rPr>
              <a:t>0.36 miles downstream</a:t>
            </a:r>
            <a:r>
              <a:rPr lang="en-US" sz="1400">
                <a:solidFill>
                  <a:srgbClr val="002060"/>
                </a:solidFill>
              </a:rPr>
              <a:t> to  confluence with </a:t>
            </a:r>
            <a:r>
              <a:rPr lang="en-US" sz="1400" b="1">
                <a:solidFill>
                  <a:srgbClr val="002060"/>
                </a:solidFill>
              </a:rPr>
              <a:t>Black Creek</a:t>
            </a:r>
            <a:r>
              <a:rPr lang="en-US" sz="1400">
                <a:solidFill>
                  <a:srgbClr val="002060"/>
                </a:solidFill>
              </a:rPr>
              <a:t>.</a:t>
            </a:r>
          </a:p>
          <a:p>
            <a:pPr marL="285750" indent="-285750">
              <a:buFont typeface="Arial" panose="020B0604020202020204" pitchFamily="34" charset="0"/>
              <a:buChar char="•"/>
            </a:pPr>
            <a:r>
              <a:rPr lang="en-US" sz="1400">
                <a:solidFill>
                  <a:srgbClr val="002060"/>
                </a:solidFill>
              </a:rPr>
              <a:t>Improve stream conditions by creating a stable stream reach that is climate change resilient.</a:t>
            </a:r>
          </a:p>
          <a:p>
            <a:pPr marL="285750" indent="-285750">
              <a:buFont typeface="Arial" panose="020B0604020202020204" pitchFamily="34" charset="0"/>
              <a:buChar char="•"/>
            </a:pPr>
            <a:r>
              <a:rPr lang="en-US" sz="1400">
                <a:solidFill>
                  <a:srgbClr val="002060"/>
                </a:solidFill>
              </a:rPr>
              <a:t>Improve town infrastructure to reduce maintenance costs and ensure flood resiliency</a:t>
            </a:r>
          </a:p>
          <a:p>
            <a:pPr marL="285750" indent="-285750">
              <a:buFont typeface="Arial" panose="020B0604020202020204" pitchFamily="34" charset="0"/>
              <a:buChar char="•"/>
            </a:pPr>
            <a:r>
              <a:rPr lang="en-US" sz="1400">
                <a:solidFill>
                  <a:srgbClr val="002060"/>
                </a:solidFill>
              </a:rPr>
              <a:t>Minimize project construction footprint and maintain mature vegetation.</a:t>
            </a:r>
          </a:p>
          <a:p>
            <a:endParaRPr lang="en-US">
              <a:solidFill>
                <a:srgbClr val="002060"/>
              </a:solidFill>
            </a:endParaRPr>
          </a:p>
          <a:p>
            <a:r>
              <a:rPr lang="en-US">
                <a:solidFill>
                  <a:srgbClr val="002060"/>
                </a:solidFill>
              </a:rPr>
              <a:t>Ownership:</a:t>
            </a:r>
          </a:p>
          <a:p>
            <a:pPr>
              <a:spcAft>
                <a:spcPts val="1200"/>
              </a:spcAft>
            </a:pPr>
            <a:r>
              <a:rPr lang="en-US" sz="1400">
                <a:solidFill>
                  <a:srgbClr val="002060"/>
                </a:solidFill>
              </a:rPr>
              <a:t>Town of New Bremen, majority of the work with be done within the town’s right-of-way. The town highway department will contribute to site restoration. The project will be completed by a hired contractor.</a:t>
            </a:r>
            <a:endParaRPr lang="en-US">
              <a:solidFill>
                <a:srgbClr val="002060"/>
              </a:solidFill>
            </a:endParaRPr>
          </a:p>
          <a:p>
            <a:r>
              <a:rPr lang="en-US">
                <a:solidFill>
                  <a:srgbClr val="002060"/>
                </a:solidFill>
              </a:rPr>
              <a:t>Partners: </a:t>
            </a:r>
          </a:p>
          <a:p>
            <a:r>
              <a:rPr lang="en-US" sz="1400">
                <a:solidFill>
                  <a:srgbClr val="002060"/>
                </a:solidFill>
              </a:rPr>
              <a:t>USFWS Partners for Wildlife – lead agency Nationwide Permit-27 review</a:t>
            </a:r>
          </a:p>
          <a:p>
            <a:pPr>
              <a:spcAft>
                <a:spcPts val="600"/>
              </a:spcAft>
            </a:pPr>
            <a:r>
              <a:rPr lang="en-US" sz="1400">
                <a:solidFill>
                  <a:srgbClr val="002060"/>
                </a:solidFill>
              </a:rPr>
              <a:t>Lewis County Soil and Water Conservation District - </a:t>
            </a:r>
            <a:r>
              <a:rPr lang="en-US" sz="1600">
                <a:solidFill>
                  <a:srgbClr val="002060"/>
                </a:solidFill>
              </a:rPr>
              <a:t>monitoring</a:t>
            </a:r>
            <a:endParaRPr lang="en-US" sz="1400">
              <a:solidFill>
                <a:srgbClr val="002060"/>
              </a:solidFill>
            </a:endParaRPr>
          </a:p>
          <a:p>
            <a:r>
              <a:rPr lang="en-US">
                <a:solidFill>
                  <a:srgbClr val="002060"/>
                </a:solidFill>
              </a:rPr>
              <a:t>Funding:</a:t>
            </a:r>
          </a:p>
          <a:p>
            <a:pPr>
              <a:spcAft>
                <a:spcPts val="1200"/>
              </a:spcAft>
            </a:pPr>
            <a:r>
              <a:rPr lang="en-US" sz="1400">
                <a:solidFill>
                  <a:srgbClr val="002060"/>
                </a:solidFill>
              </a:rPr>
              <a:t>WQIP Round 18 (C01898GG)</a:t>
            </a:r>
            <a:endParaRPr lang="en-US">
              <a:solidFill>
                <a:srgbClr val="002060"/>
              </a:solidFill>
            </a:endParaRPr>
          </a:p>
          <a:p>
            <a:r>
              <a:rPr lang="en-US">
                <a:solidFill>
                  <a:srgbClr val="002060"/>
                </a:solidFill>
              </a:rPr>
              <a:t>Project Timeline:</a:t>
            </a:r>
          </a:p>
          <a:p>
            <a:r>
              <a:rPr lang="en-US" sz="1400">
                <a:solidFill>
                  <a:srgbClr val="002060"/>
                </a:solidFill>
              </a:rPr>
              <a:t>Implementation summer 2024</a:t>
            </a:r>
          </a:p>
        </p:txBody>
      </p:sp>
      <p:pic>
        <p:nvPicPr>
          <p:cNvPr id="9" name="Picture 8">
            <a:extLst>
              <a:ext uri="{FF2B5EF4-FFF2-40B4-BE49-F238E27FC236}">
                <a16:creationId xmlns:a16="http://schemas.microsoft.com/office/drawing/2014/main" id="{BBFB7F6A-8087-77A5-7ED3-E5D3EBFC32EC}"/>
              </a:ext>
            </a:extLst>
          </p:cNvPr>
          <p:cNvPicPr>
            <a:picLocks noChangeAspect="1"/>
          </p:cNvPicPr>
          <p:nvPr/>
        </p:nvPicPr>
        <p:blipFill>
          <a:blip r:embed="rId3"/>
          <a:stretch>
            <a:fillRect/>
          </a:stretch>
        </p:blipFill>
        <p:spPr>
          <a:xfrm>
            <a:off x="9633526" y="266615"/>
            <a:ext cx="2253673" cy="613957"/>
          </a:xfrm>
          <a:prstGeom prst="rect">
            <a:avLst/>
          </a:prstGeom>
        </p:spPr>
      </p:pic>
      <p:sp>
        <p:nvSpPr>
          <p:cNvPr id="10" name="Slide Number Placeholder 9">
            <a:extLst>
              <a:ext uri="{FF2B5EF4-FFF2-40B4-BE49-F238E27FC236}">
                <a16:creationId xmlns:a16="http://schemas.microsoft.com/office/drawing/2014/main" id="{5F5F645B-4D08-B0D7-07B8-496CADC6FB53}"/>
              </a:ext>
            </a:extLst>
          </p:cNvPr>
          <p:cNvSpPr>
            <a:spLocks noGrp="1"/>
          </p:cNvSpPr>
          <p:nvPr>
            <p:ph type="sldNum" sz="quarter" idx="12"/>
          </p:nvPr>
        </p:nvSpPr>
        <p:spPr/>
        <p:txBody>
          <a:bodyPr/>
          <a:lstStyle/>
          <a:p>
            <a:fld id="{39BAD7D9-EFD1-44ED-B9E0-A6BD80939BAB}" type="slidenum">
              <a:rPr lang="en-US" dirty="0" smtClean="0"/>
              <a:t>20</a:t>
            </a:fld>
            <a:endParaRPr lang="en-US"/>
          </a:p>
        </p:txBody>
      </p:sp>
      <p:sp>
        <p:nvSpPr>
          <p:cNvPr id="4" name="TextBox 3">
            <a:extLst>
              <a:ext uri="{FF2B5EF4-FFF2-40B4-BE49-F238E27FC236}">
                <a16:creationId xmlns:a16="http://schemas.microsoft.com/office/drawing/2014/main" id="{EA32F59B-00A5-E5D4-B859-BB52993C4E86}"/>
              </a:ext>
            </a:extLst>
          </p:cNvPr>
          <p:cNvSpPr txBox="1"/>
          <p:nvPr/>
        </p:nvSpPr>
        <p:spPr>
          <a:xfrm>
            <a:off x="6113102" y="4907256"/>
            <a:ext cx="5969163"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i="1">
                <a:solidFill>
                  <a:srgbClr val="002060"/>
                </a:solidFill>
                <a:ea typeface="+mn-lt"/>
                <a:cs typeface="+mn-lt"/>
              </a:rPr>
              <a:t>Class C(T) un-named tributary to </a:t>
            </a:r>
            <a:r>
              <a:rPr lang="en-US" sz="1400" b="1" i="1">
                <a:solidFill>
                  <a:srgbClr val="002060"/>
                </a:solidFill>
                <a:ea typeface="+mn-lt"/>
                <a:cs typeface="+mn-lt"/>
              </a:rPr>
              <a:t>Black Creek</a:t>
            </a:r>
            <a:r>
              <a:rPr lang="en-US" sz="1400" i="1">
                <a:solidFill>
                  <a:srgbClr val="002060"/>
                </a:solidFill>
                <a:ea typeface="+mn-lt"/>
                <a:cs typeface="+mn-lt"/>
              </a:rPr>
              <a:t>, tributary to the </a:t>
            </a:r>
            <a:r>
              <a:rPr lang="en-US" sz="1400" b="1" i="1">
                <a:solidFill>
                  <a:srgbClr val="002060"/>
                </a:solidFill>
                <a:ea typeface="+mn-lt"/>
                <a:cs typeface="+mn-lt"/>
              </a:rPr>
              <a:t>Beaver River</a:t>
            </a:r>
            <a:r>
              <a:rPr lang="en-US" sz="1400" i="1">
                <a:solidFill>
                  <a:srgbClr val="002060"/>
                </a:solidFill>
                <a:ea typeface="+mn-lt"/>
                <a:cs typeface="+mn-lt"/>
              </a:rPr>
              <a:t>. The culvert is a significant barrier for aquatic organism passage based on </a:t>
            </a:r>
            <a:r>
              <a:rPr lang="en-US" sz="1400" i="1">
                <a:solidFill>
                  <a:srgbClr val="002060"/>
                </a:solidFill>
                <a:ea typeface="+mn-lt"/>
                <a:cs typeface="+mn-lt"/>
                <a:hlinkClick r:id="rId4"/>
              </a:rPr>
              <a:t>NAACC Survey ID 85334</a:t>
            </a:r>
            <a:r>
              <a:rPr lang="en-US" sz="1400" i="1">
                <a:solidFill>
                  <a:srgbClr val="002060"/>
                </a:solidFill>
                <a:ea typeface="+mn-lt"/>
                <a:cs typeface="+mn-lt"/>
              </a:rPr>
              <a:t> evaluation.</a:t>
            </a:r>
            <a:endParaRPr lang="en-US" sz="1400" i="1">
              <a:solidFill>
                <a:srgbClr val="002060"/>
              </a:solidFill>
            </a:endParaRPr>
          </a:p>
        </p:txBody>
      </p:sp>
      <p:pic>
        <p:nvPicPr>
          <p:cNvPr id="6" name="Picture 5">
            <a:extLst>
              <a:ext uri="{FF2B5EF4-FFF2-40B4-BE49-F238E27FC236}">
                <a16:creationId xmlns:a16="http://schemas.microsoft.com/office/drawing/2014/main" id="{433A87A1-3C53-F663-4F64-0BF01D266047}"/>
              </a:ext>
            </a:extLst>
          </p:cNvPr>
          <p:cNvPicPr>
            <a:picLocks noChangeAspect="1"/>
          </p:cNvPicPr>
          <p:nvPr/>
        </p:nvPicPr>
        <p:blipFill rotWithShape="1">
          <a:blip r:embed="rId5"/>
          <a:srcRect l="7710"/>
          <a:stretch/>
        </p:blipFill>
        <p:spPr>
          <a:xfrm>
            <a:off x="6176727" y="1018836"/>
            <a:ext cx="5710472" cy="3820221"/>
          </a:xfrm>
          <a:prstGeom prst="rect">
            <a:avLst/>
          </a:prstGeom>
          <a:ln>
            <a:solidFill>
              <a:srgbClr val="002060"/>
            </a:solidFill>
          </a:ln>
        </p:spPr>
      </p:pic>
    </p:spTree>
    <p:extLst>
      <p:ext uri="{BB962C8B-B14F-4D97-AF65-F5344CB8AC3E}">
        <p14:creationId xmlns:p14="http://schemas.microsoft.com/office/powerpoint/2010/main" val="24925411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A4E9036-0A9A-6571-3AE2-3B4AF9070DB5}"/>
              </a:ext>
            </a:extLst>
          </p:cNvPr>
          <p:cNvSpPr txBox="1">
            <a:spLocks/>
          </p:cNvSpPr>
          <p:nvPr/>
        </p:nvSpPr>
        <p:spPr>
          <a:xfrm>
            <a:off x="133815" y="239325"/>
            <a:ext cx="11888264" cy="6440862"/>
          </a:xfrm>
          <a:prstGeom prst="rect">
            <a:avLst/>
          </a:prstGeom>
          <a:noFill/>
          <a:ln>
            <a:solidFill>
              <a:schemeClr val="bg1">
                <a:lumMod val="50000"/>
              </a:schemeClr>
            </a:solidFill>
          </a:ln>
        </p:spPr>
        <p:txBody>
          <a:bodyPr wrap="square" rtlCol="0">
            <a:spAutoFit/>
          </a:bodyPr>
          <a:lstStyle/>
          <a:p>
            <a:endParaRPr lang="en-US"/>
          </a:p>
        </p:txBody>
      </p:sp>
      <p:sp>
        <p:nvSpPr>
          <p:cNvPr id="25" name="TextBox 24">
            <a:extLst>
              <a:ext uri="{FF2B5EF4-FFF2-40B4-BE49-F238E27FC236}">
                <a16:creationId xmlns:a16="http://schemas.microsoft.com/office/drawing/2014/main" id="{D4544ACC-F6B0-9B85-CB35-470D253F8E55}"/>
              </a:ext>
            </a:extLst>
          </p:cNvPr>
          <p:cNvSpPr txBox="1"/>
          <p:nvPr/>
        </p:nvSpPr>
        <p:spPr>
          <a:xfrm>
            <a:off x="169921" y="264338"/>
            <a:ext cx="9551782" cy="1138773"/>
          </a:xfrm>
          <a:prstGeom prst="rect">
            <a:avLst/>
          </a:prstGeom>
          <a:noFill/>
        </p:spPr>
        <p:txBody>
          <a:bodyPr wrap="square" lIns="91440" tIns="45720" rIns="91440" bIns="45720" rtlCol="0" anchor="t">
            <a:spAutoFit/>
          </a:bodyPr>
          <a:lstStyle/>
          <a:p>
            <a:pPr marL="0" marR="0" algn="ctr">
              <a:spcBef>
                <a:spcPts val="0"/>
              </a:spcBef>
              <a:spcAft>
                <a:spcPts val="0"/>
              </a:spcAft>
            </a:pPr>
            <a:r>
              <a:rPr lang="en-US" sz="2000" b="1">
                <a:solidFill>
                  <a:schemeClr val="accent1">
                    <a:lumMod val="50000"/>
                  </a:schemeClr>
                </a:solidFill>
                <a:effectLst/>
                <a:latin typeface="Calibri"/>
                <a:ea typeface="Calibri" panose="020F0502020204030204" pitchFamily="34" charset="0"/>
                <a:cs typeface="Times New Roman"/>
              </a:rPr>
              <a:t>TU Long Pond Road Over Warner Creek Culvert Replacement Project</a:t>
            </a:r>
            <a:endParaRPr lang="en-US" sz="2000" b="1">
              <a:solidFill>
                <a:schemeClr val="accent1">
                  <a:lumMod val="50000"/>
                </a:schemeClr>
              </a:solidFill>
              <a:latin typeface="Calibri"/>
              <a:ea typeface="Calibri" panose="020F0502020204030204" pitchFamily="34" charset="0"/>
              <a:cs typeface="Times New Roman"/>
            </a:endParaRPr>
          </a:p>
          <a:p>
            <a:pPr algn="ctr"/>
            <a:r>
              <a:rPr lang="en-US" sz="2000" b="1">
                <a:solidFill>
                  <a:schemeClr val="accent1">
                    <a:lumMod val="50000"/>
                  </a:schemeClr>
                </a:solidFill>
                <a:effectLst/>
                <a:latin typeface="Calibri"/>
                <a:ea typeface="Calibri" panose="020F0502020204030204" pitchFamily="34" charset="0"/>
                <a:cs typeface="Calibri"/>
              </a:rPr>
              <a:t>Town of Croghan NY</a:t>
            </a:r>
            <a:r>
              <a:rPr lang="en-US" sz="2000" b="1">
                <a:solidFill>
                  <a:schemeClr val="accent1">
                    <a:lumMod val="50000"/>
                  </a:schemeClr>
                </a:solidFill>
                <a:latin typeface="Calibri"/>
                <a:ea typeface="Calibri" panose="020F0502020204030204" pitchFamily="34" charset="0"/>
                <a:cs typeface="Calibri"/>
              </a:rPr>
              <a:t> </a:t>
            </a:r>
            <a:endParaRPr lang="en-US" sz="2000">
              <a:solidFill>
                <a:schemeClr val="accent1">
                  <a:lumMod val="50000"/>
                </a:schemeClr>
              </a:solidFill>
            </a:endParaRPr>
          </a:p>
          <a:p>
            <a:pPr algn="ctr"/>
            <a:r>
              <a:rPr lang="en-US" sz="1400">
                <a:solidFill>
                  <a:schemeClr val="accent1">
                    <a:lumMod val="50000"/>
                  </a:schemeClr>
                </a:solidFill>
              </a:rPr>
              <a:t>Permit Designs Version 1</a:t>
            </a:r>
            <a:endParaRPr lang="en-US" sz="1400">
              <a:solidFill>
                <a:schemeClr val="accent1">
                  <a:lumMod val="50000"/>
                </a:schemeClr>
              </a:solidFill>
              <a:cs typeface="Calibri"/>
            </a:endParaRPr>
          </a:p>
          <a:p>
            <a:pPr algn="ctr"/>
            <a:fld id="{2AA4E859-9663-494A-9FCD-9232A8DA8968}" type="datetime4">
              <a:rPr lang="en-US" sz="1400" smtClean="0">
                <a:solidFill>
                  <a:schemeClr val="accent1">
                    <a:lumMod val="50000"/>
                  </a:schemeClr>
                </a:solidFill>
              </a:rPr>
              <a:t>April 10, 2024</a:t>
            </a:fld>
            <a:endParaRPr lang="en-US" sz="1400">
              <a:solidFill>
                <a:schemeClr val="accent1">
                  <a:lumMod val="50000"/>
                </a:schemeClr>
              </a:solidFill>
              <a:cs typeface="Calibri"/>
            </a:endParaRPr>
          </a:p>
        </p:txBody>
      </p:sp>
      <p:sp>
        <p:nvSpPr>
          <p:cNvPr id="11" name="Date Placeholder 10">
            <a:extLst>
              <a:ext uri="{FF2B5EF4-FFF2-40B4-BE49-F238E27FC236}">
                <a16:creationId xmlns:a16="http://schemas.microsoft.com/office/drawing/2014/main" id="{269213A5-84E0-A873-BC4B-FACD72A3ABA3}"/>
              </a:ext>
            </a:extLst>
          </p:cNvPr>
          <p:cNvSpPr>
            <a:spLocks noGrp="1"/>
          </p:cNvSpPr>
          <p:nvPr>
            <p:ph type="dt" sz="half" idx="10"/>
          </p:nvPr>
        </p:nvSpPr>
        <p:spPr>
          <a:xfrm>
            <a:off x="10113818" y="6065349"/>
            <a:ext cx="1908261" cy="365125"/>
          </a:xfrm>
        </p:spPr>
        <p:txBody>
          <a:bodyPr/>
          <a:lstStyle/>
          <a:p>
            <a:pPr algn="r"/>
            <a:r>
              <a:rPr lang="en-US"/>
              <a:t>Last Updated </a:t>
            </a:r>
            <a:fld id="{F577917A-F515-41E9-9025-9F98B47001AA}" type="datetime1">
              <a:rPr lang="en-US" smtClean="0"/>
              <a:t>4/10/2024</a:t>
            </a:fld>
            <a:endParaRPr lang="en-US"/>
          </a:p>
        </p:txBody>
      </p:sp>
      <p:pic>
        <p:nvPicPr>
          <p:cNvPr id="33" name="Picture 32">
            <a:extLst>
              <a:ext uri="{FF2B5EF4-FFF2-40B4-BE49-F238E27FC236}">
                <a16:creationId xmlns:a16="http://schemas.microsoft.com/office/drawing/2014/main" id="{F426D8E8-236D-0038-4150-E563371B0AE5}"/>
              </a:ext>
            </a:extLst>
          </p:cNvPr>
          <p:cNvPicPr>
            <a:picLocks noChangeAspect="1"/>
          </p:cNvPicPr>
          <p:nvPr/>
        </p:nvPicPr>
        <p:blipFill>
          <a:blip r:embed="rId3"/>
          <a:stretch>
            <a:fillRect/>
          </a:stretch>
        </p:blipFill>
        <p:spPr>
          <a:xfrm>
            <a:off x="11067948" y="5465164"/>
            <a:ext cx="890869" cy="618368"/>
          </a:xfrm>
          <a:prstGeom prst="rect">
            <a:avLst/>
          </a:prstGeom>
        </p:spPr>
      </p:pic>
      <p:pic>
        <p:nvPicPr>
          <p:cNvPr id="40" name="Picture 39">
            <a:extLst>
              <a:ext uri="{FF2B5EF4-FFF2-40B4-BE49-F238E27FC236}">
                <a16:creationId xmlns:a16="http://schemas.microsoft.com/office/drawing/2014/main" id="{8DE1DE32-0A87-4ADF-D121-8E7CD953F035}"/>
              </a:ext>
            </a:extLst>
          </p:cNvPr>
          <p:cNvPicPr>
            <a:picLocks noChangeAspect="1"/>
          </p:cNvPicPr>
          <p:nvPr/>
        </p:nvPicPr>
        <p:blipFill>
          <a:blip r:embed="rId4"/>
          <a:stretch>
            <a:fillRect/>
          </a:stretch>
        </p:blipFill>
        <p:spPr>
          <a:xfrm>
            <a:off x="9179930" y="302877"/>
            <a:ext cx="2772074" cy="755183"/>
          </a:xfrm>
          <a:prstGeom prst="rect">
            <a:avLst/>
          </a:prstGeom>
        </p:spPr>
      </p:pic>
      <p:sp>
        <p:nvSpPr>
          <p:cNvPr id="41" name="Slide Number Placeholder 40">
            <a:extLst>
              <a:ext uri="{FF2B5EF4-FFF2-40B4-BE49-F238E27FC236}">
                <a16:creationId xmlns:a16="http://schemas.microsoft.com/office/drawing/2014/main" id="{4598DA8A-6EC2-2BCF-6F1D-225AC8B93054}"/>
              </a:ext>
            </a:extLst>
          </p:cNvPr>
          <p:cNvSpPr>
            <a:spLocks noGrp="1"/>
          </p:cNvSpPr>
          <p:nvPr>
            <p:ph type="sldNum" sz="quarter" idx="12"/>
          </p:nvPr>
        </p:nvSpPr>
        <p:spPr>
          <a:xfrm>
            <a:off x="13548078" y="8281694"/>
            <a:ext cx="2743200" cy="365125"/>
          </a:xfrm>
        </p:spPr>
        <p:txBody>
          <a:bodyPr/>
          <a:lstStyle/>
          <a:p>
            <a:fld id="{39BAD7D9-EFD1-44ED-B9E0-A6BD80939BAB}" type="slidenum">
              <a:rPr lang="en-US" smtClean="0"/>
              <a:t>21</a:t>
            </a:fld>
            <a:endParaRPr lang="en-US"/>
          </a:p>
        </p:txBody>
      </p:sp>
      <p:pic>
        <p:nvPicPr>
          <p:cNvPr id="8" name="Picture 7">
            <a:extLst>
              <a:ext uri="{FF2B5EF4-FFF2-40B4-BE49-F238E27FC236}">
                <a16:creationId xmlns:a16="http://schemas.microsoft.com/office/drawing/2014/main" id="{3717FF6C-F080-9A9D-2288-E56651027F6C}"/>
              </a:ext>
            </a:extLst>
          </p:cNvPr>
          <p:cNvPicPr>
            <a:picLocks noChangeAspect="1"/>
          </p:cNvPicPr>
          <p:nvPr/>
        </p:nvPicPr>
        <p:blipFill>
          <a:blip r:embed="rId5"/>
          <a:stretch>
            <a:fillRect/>
          </a:stretch>
        </p:blipFill>
        <p:spPr>
          <a:xfrm>
            <a:off x="5864037" y="1469332"/>
            <a:ext cx="6096000" cy="3160889"/>
          </a:xfrm>
          <a:prstGeom prst="rect">
            <a:avLst/>
          </a:prstGeom>
          <a:ln>
            <a:solidFill>
              <a:srgbClr val="002060"/>
            </a:solidFill>
          </a:ln>
        </p:spPr>
      </p:pic>
      <p:sp>
        <p:nvSpPr>
          <p:cNvPr id="3" name="Star: 5 Points 2">
            <a:extLst>
              <a:ext uri="{FF2B5EF4-FFF2-40B4-BE49-F238E27FC236}">
                <a16:creationId xmlns:a16="http://schemas.microsoft.com/office/drawing/2014/main" id="{8BAD7301-67C6-A780-4B50-906A99B73691}"/>
              </a:ext>
            </a:extLst>
          </p:cNvPr>
          <p:cNvSpPr/>
          <p:nvPr/>
        </p:nvSpPr>
        <p:spPr>
          <a:xfrm>
            <a:off x="8379426" y="3040816"/>
            <a:ext cx="365760" cy="365760"/>
          </a:xfrm>
          <a:prstGeom prst="star5">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47AD334-FEF3-9A7F-60A5-6D9E4989274E}"/>
              </a:ext>
            </a:extLst>
          </p:cNvPr>
          <p:cNvSpPr/>
          <p:nvPr/>
        </p:nvSpPr>
        <p:spPr>
          <a:xfrm>
            <a:off x="6167607" y="3260234"/>
            <a:ext cx="1684513" cy="52093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rgbClr val="002060"/>
                </a:solidFill>
                <a:cs typeface="Calibri"/>
              </a:rPr>
              <a:t>Balsam Creek Crossing </a:t>
            </a:r>
            <a:endParaRPr lang="en-US" sz="1200">
              <a:solidFill>
                <a:srgbClr val="000000"/>
              </a:solidFill>
              <a:cs typeface="Calibri"/>
            </a:endParaRPr>
          </a:p>
          <a:p>
            <a:pPr algn="ctr"/>
            <a:r>
              <a:rPr lang="en-US" sz="1200">
                <a:solidFill>
                  <a:srgbClr val="002060"/>
                </a:solidFill>
                <a:cs typeface="Calibri"/>
              </a:rPr>
              <a:t>7' BP</a:t>
            </a:r>
            <a:endParaRPr lang="en-US"/>
          </a:p>
        </p:txBody>
      </p:sp>
      <p:cxnSp>
        <p:nvCxnSpPr>
          <p:cNvPr id="16" name="Straight Arrow Connector 15">
            <a:extLst>
              <a:ext uri="{FF2B5EF4-FFF2-40B4-BE49-F238E27FC236}">
                <a16:creationId xmlns:a16="http://schemas.microsoft.com/office/drawing/2014/main" id="{D8ED60C1-4870-A67F-BA21-695599822F98}"/>
              </a:ext>
            </a:extLst>
          </p:cNvPr>
          <p:cNvCxnSpPr/>
          <p:nvPr/>
        </p:nvCxnSpPr>
        <p:spPr>
          <a:xfrm>
            <a:off x="7730747" y="3331062"/>
            <a:ext cx="662727" cy="24207"/>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B7C14264-12E3-B388-F5DC-87142288CFDA}"/>
              </a:ext>
            </a:extLst>
          </p:cNvPr>
          <p:cNvSpPr/>
          <p:nvPr/>
        </p:nvSpPr>
        <p:spPr>
          <a:xfrm>
            <a:off x="9027280" y="3045167"/>
            <a:ext cx="1707443" cy="381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rgbClr val="002060"/>
                </a:solidFill>
                <a:cs typeface="Calibri"/>
              </a:rPr>
              <a:t>Warner Creek Crossing</a:t>
            </a:r>
            <a:endParaRPr lang="en-US" sz="1200">
              <a:solidFill>
                <a:srgbClr val="000000"/>
              </a:solidFill>
              <a:cs typeface="Calibri"/>
            </a:endParaRPr>
          </a:p>
          <a:p>
            <a:pPr algn="ctr"/>
            <a:r>
              <a:rPr lang="en-US" sz="1200">
                <a:solidFill>
                  <a:srgbClr val="002060"/>
                </a:solidFill>
                <a:cs typeface="Calibri"/>
              </a:rPr>
              <a:t>85040, 3' cm</a:t>
            </a:r>
            <a:endParaRPr lang="en-US"/>
          </a:p>
        </p:txBody>
      </p:sp>
      <p:cxnSp>
        <p:nvCxnSpPr>
          <p:cNvPr id="19" name="Straight Arrow Connector 18">
            <a:extLst>
              <a:ext uri="{FF2B5EF4-FFF2-40B4-BE49-F238E27FC236}">
                <a16:creationId xmlns:a16="http://schemas.microsoft.com/office/drawing/2014/main" id="{86055551-62B8-69F7-856A-BF716807D2B6}"/>
              </a:ext>
            </a:extLst>
          </p:cNvPr>
          <p:cNvCxnSpPr>
            <a:cxnSpLocks/>
          </p:cNvCxnSpPr>
          <p:nvPr/>
        </p:nvCxnSpPr>
        <p:spPr>
          <a:xfrm flipH="1" flipV="1">
            <a:off x="8579305" y="3223696"/>
            <a:ext cx="788530" cy="16933"/>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6F3D06EB-83E4-2CE4-BEE8-1EA78E402BAA}"/>
              </a:ext>
            </a:extLst>
          </p:cNvPr>
          <p:cNvPicPr>
            <a:picLocks noChangeAspect="1"/>
          </p:cNvPicPr>
          <p:nvPr/>
        </p:nvPicPr>
        <p:blipFill>
          <a:blip r:embed="rId6"/>
          <a:stretch>
            <a:fillRect/>
          </a:stretch>
        </p:blipFill>
        <p:spPr>
          <a:xfrm>
            <a:off x="250496" y="2206462"/>
            <a:ext cx="5596542" cy="4380428"/>
          </a:xfrm>
          <a:prstGeom prst="rect">
            <a:avLst/>
          </a:prstGeom>
          <a:ln>
            <a:solidFill>
              <a:srgbClr val="002060"/>
            </a:solidFill>
          </a:ln>
        </p:spPr>
      </p:pic>
      <p:sp>
        <p:nvSpPr>
          <p:cNvPr id="18" name="TextBox 17">
            <a:extLst>
              <a:ext uri="{FF2B5EF4-FFF2-40B4-BE49-F238E27FC236}">
                <a16:creationId xmlns:a16="http://schemas.microsoft.com/office/drawing/2014/main" id="{364726C1-EFF0-E40D-3997-52FF162D5DB8}"/>
              </a:ext>
            </a:extLst>
          </p:cNvPr>
          <p:cNvSpPr txBox="1"/>
          <p:nvPr/>
        </p:nvSpPr>
        <p:spPr>
          <a:xfrm>
            <a:off x="6270615" y="4696442"/>
            <a:ext cx="4534786" cy="1938992"/>
          </a:xfrm>
          <a:prstGeom prst="rect">
            <a:avLst/>
          </a:prstGeom>
          <a:solidFill>
            <a:schemeClr val="bg1"/>
          </a:solidFill>
        </p:spPr>
        <p:txBody>
          <a:bodyPr wrap="square" lIns="91440" tIns="45720" rIns="91440" bIns="45720" rtlCol="0" anchor="t">
            <a:spAutoFit/>
          </a:bodyPr>
          <a:lstStyle/>
          <a:p>
            <a:r>
              <a:rPr lang="en-US" sz="1200" u="sng">
                <a:solidFill>
                  <a:srgbClr val="002060"/>
                </a:solidFill>
                <a:cs typeface="Arial"/>
              </a:rPr>
              <a:t>Address</a:t>
            </a:r>
            <a:r>
              <a:rPr lang="en-US" sz="1200">
                <a:solidFill>
                  <a:srgbClr val="002060"/>
                </a:solidFill>
                <a:cs typeface="Arial"/>
              </a:rPr>
              <a:t>: Near 8235 Long Pond Rd., Croghan, NY 13327</a:t>
            </a:r>
          </a:p>
          <a:p>
            <a:endParaRPr lang="en-US" sz="1200" u="sng">
              <a:solidFill>
                <a:srgbClr val="002060"/>
              </a:solidFill>
              <a:cs typeface="Arial"/>
            </a:endParaRPr>
          </a:p>
          <a:p>
            <a:r>
              <a:rPr lang="en-US" sz="1200" u="sng">
                <a:solidFill>
                  <a:srgbClr val="002060"/>
                </a:solidFill>
                <a:cs typeface="Arial"/>
              </a:rPr>
              <a:t>Location Description</a:t>
            </a:r>
            <a:r>
              <a:rPr lang="en-US" sz="1200">
                <a:solidFill>
                  <a:srgbClr val="002060"/>
                </a:solidFill>
                <a:cs typeface="Arial"/>
              </a:rPr>
              <a:t>: </a:t>
            </a:r>
            <a:r>
              <a:rPr lang="en-US" sz="1200">
                <a:solidFill>
                  <a:srgbClr val="002060"/>
                </a:solidFill>
                <a:effectLst/>
                <a:ea typeface="Calibri" panose="020F0502020204030204" pitchFamily="34" charset="0"/>
              </a:rPr>
              <a:t>The Warner Creek crossing is located on Long Pond Road feet ~500’ south/southwest of the intersection of Long Pond Road and Bisha (or Kilbourn) Road in the Town of Croghan in Lewis County (Figure 1).</a:t>
            </a:r>
            <a:r>
              <a:rPr lang="en-US" sz="1200">
                <a:solidFill>
                  <a:srgbClr val="002060"/>
                </a:solidFill>
                <a:ea typeface="Calibri" panose="020F0502020204030204" pitchFamily="34" charset="0"/>
              </a:rPr>
              <a:t> </a:t>
            </a:r>
            <a:endParaRPr lang="en-US" sz="1200">
              <a:solidFill>
                <a:srgbClr val="002060"/>
              </a:solidFill>
              <a:effectLst/>
              <a:ea typeface="Calibri" panose="020F0502020204030204" pitchFamily="34" charset="0"/>
              <a:cs typeface="Calibri"/>
            </a:endParaRPr>
          </a:p>
          <a:p>
            <a:endParaRPr lang="en-US" sz="1200" u="sng">
              <a:solidFill>
                <a:srgbClr val="002060"/>
              </a:solidFill>
              <a:ea typeface="Calibri" panose="020F0502020204030204" pitchFamily="34" charset="0"/>
              <a:cs typeface="Arial"/>
            </a:endParaRPr>
          </a:p>
          <a:p>
            <a:r>
              <a:rPr lang="en-US" sz="1200" u="sng">
                <a:solidFill>
                  <a:srgbClr val="002060"/>
                </a:solidFill>
                <a:ea typeface="Calibri" panose="020F0502020204030204" pitchFamily="34" charset="0"/>
                <a:cs typeface="Arial"/>
              </a:rPr>
              <a:t>HUC12</a:t>
            </a:r>
            <a:r>
              <a:rPr lang="en-US" sz="1200">
                <a:solidFill>
                  <a:srgbClr val="002060"/>
                </a:solidFill>
                <a:ea typeface="Calibri" panose="020F0502020204030204" pitchFamily="34" charset="0"/>
                <a:cs typeface="Arial"/>
              </a:rPr>
              <a:t>: 041403011103</a:t>
            </a:r>
            <a:endParaRPr lang="en-US" sz="1200">
              <a:solidFill>
                <a:srgbClr val="002060"/>
              </a:solidFill>
              <a:cs typeface="Arial"/>
            </a:endParaRPr>
          </a:p>
          <a:p>
            <a:endParaRPr lang="en-US" sz="1200" u="sng">
              <a:solidFill>
                <a:srgbClr val="002060"/>
              </a:solidFill>
              <a:cs typeface="Arial"/>
            </a:endParaRPr>
          </a:p>
          <a:p>
            <a:r>
              <a:rPr lang="en-US" sz="1200" u="sng">
                <a:solidFill>
                  <a:srgbClr val="002060"/>
                </a:solidFill>
                <a:cs typeface="Arial"/>
              </a:rPr>
              <a:t>Latitude/Longitude</a:t>
            </a:r>
            <a:r>
              <a:rPr lang="en-US" sz="1200">
                <a:solidFill>
                  <a:srgbClr val="002060"/>
                </a:solidFill>
                <a:cs typeface="Arial"/>
              </a:rPr>
              <a:t>: </a:t>
            </a:r>
            <a:r>
              <a:rPr lang="en-US" sz="1200">
                <a:solidFill>
                  <a:srgbClr val="002060"/>
                </a:solidFill>
                <a:effectLst/>
                <a:ea typeface="Calibri" panose="020F0502020204030204" pitchFamily="34" charset="0"/>
                <a:hlinkClick r:id="rId7"/>
              </a:rPr>
              <a:t>43.95102, -75.28877</a:t>
            </a:r>
            <a:endParaRPr lang="en-US" sz="1200">
              <a:solidFill>
                <a:srgbClr val="002060"/>
              </a:solidFill>
              <a:cs typeface="Arial" panose="020B0604020202020204" pitchFamily="34" charset="0"/>
            </a:endParaRPr>
          </a:p>
        </p:txBody>
      </p:sp>
      <p:pic>
        <p:nvPicPr>
          <p:cNvPr id="7" name="Picture 6">
            <a:extLst>
              <a:ext uri="{FF2B5EF4-FFF2-40B4-BE49-F238E27FC236}">
                <a16:creationId xmlns:a16="http://schemas.microsoft.com/office/drawing/2014/main" id="{8439E631-32C2-5E8A-FDE5-0852278B4C8A}"/>
              </a:ext>
            </a:extLst>
          </p:cNvPr>
          <p:cNvPicPr>
            <a:picLocks noChangeAspect="1"/>
          </p:cNvPicPr>
          <p:nvPr/>
        </p:nvPicPr>
        <p:blipFill>
          <a:blip r:embed="rId8"/>
          <a:stretch>
            <a:fillRect/>
          </a:stretch>
        </p:blipFill>
        <p:spPr>
          <a:xfrm>
            <a:off x="217162" y="833724"/>
            <a:ext cx="3211899" cy="1628122"/>
          </a:xfrm>
          <a:prstGeom prst="rect">
            <a:avLst/>
          </a:prstGeom>
          <a:ln>
            <a:solidFill>
              <a:srgbClr val="FF0000"/>
            </a:solidFill>
          </a:ln>
        </p:spPr>
      </p:pic>
      <p:sp>
        <p:nvSpPr>
          <p:cNvPr id="12" name="Star: 5 Points 11">
            <a:extLst>
              <a:ext uri="{FF2B5EF4-FFF2-40B4-BE49-F238E27FC236}">
                <a16:creationId xmlns:a16="http://schemas.microsoft.com/office/drawing/2014/main" id="{3866C9E7-0149-E60E-B031-12D900708F8B}"/>
              </a:ext>
            </a:extLst>
          </p:cNvPr>
          <p:cNvSpPr/>
          <p:nvPr/>
        </p:nvSpPr>
        <p:spPr>
          <a:xfrm>
            <a:off x="1767343" y="1329656"/>
            <a:ext cx="91440" cy="91440"/>
          </a:xfrm>
          <a:prstGeom prst="star5">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88062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C276FE4-7823-ED7C-D4DE-930D7D283CB1}"/>
              </a:ext>
            </a:extLst>
          </p:cNvPr>
          <p:cNvSpPr txBox="1">
            <a:spLocks/>
          </p:cNvSpPr>
          <p:nvPr/>
        </p:nvSpPr>
        <p:spPr>
          <a:xfrm>
            <a:off x="133815" y="208569"/>
            <a:ext cx="11888264" cy="6440862"/>
          </a:xfrm>
          <a:prstGeom prst="rect">
            <a:avLst/>
          </a:prstGeom>
          <a:noFill/>
          <a:ln>
            <a:solidFill>
              <a:schemeClr val="bg1">
                <a:lumMod val="50000"/>
              </a:schemeClr>
            </a:solidFill>
          </a:ln>
        </p:spPr>
        <p:txBody>
          <a:bodyPr wrap="square" rtlCol="0">
            <a:spAutoFit/>
          </a:bodyPr>
          <a:lstStyle/>
          <a:p>
            <a:endParaRPr lang="en-US"/>
          </a:p>
        </p:txBody>
      </p:sp>
      <p:sp>
        <p:nvSpPr>
          <p:cNvPr id="11" name="Date Placeholder 10">
            <a:extLst>
              <a:ext uri="{FF2B5EF4-FFF2-40B4-BE49-F238E27FC236}">
                <a16:creationId xmlns:a16="http://schemas.microsoft.com/office/drawing/2014/main" id="{269213A5-84E0-A873-BC4B-FACD72A3ABA3}"/>
              </a:ext>
            </a:extLst>
          </p:cNvPr>
          <p:cNvSpPr>
            <a:spLocks noGrp="1"/>
          </p:cNvSpPr>
          <p:nvPr>
            <p:ph type="dt" sz="half" idx="10"/>
          </p:nvPr>
        </p:nvSpPr>
        <p:spPr>
          <a:xfrm>
            <a:off x="10113818" y="6065349"/>
            <a:ext cx="1908261" cy="365125"/>
          </a:xfrm>
        </p:spPr>
        <p:txBody>
          <a:bodyPr/>
          <a:lstStyle/>
          <a:p>
            <a:pPr algn="r"/>
            <a:r>
              <a:rPr lang="en-US"/>
              <a:t>Last Updated </a:t>
            </a:r>
            <a:fld id="{0597675F-5249-461D-A341-962645490CBD}" type="datetime1">
              <a:rPr lang="en-US" smtClean="0"/>
              <a:t>4/10/2024</a:t>
            </a:fld>
            <a:endParaRPr lang="en-US"/>
          </a:p>
        </p:txBody>
      </p:sp>
      <p:sp>
        <p:nvSpPr>
          <p:cNvPr id="25" name="TextBox 24">
            <a:extLst>
              <a:ext uri="{FF2B5EF4-FFF2-40B4-BE49-F238E27FC236}">
                <a16:creationId xmlns:a16="http://schemas.microsoft.com/office/drawing/2014/main" id="{D4544ACC-F6B0-9B85-CB35-470D253F8E55}"/>
              </a:ext>
            </a:extLst>
          </p:cNvPr>
          <p:cNvSpPr txBox="1"/>
          <p:nvPr/>
        </p:nvSpPr>
        <p:spPr>
          <a:xfrm>
            <a:off x="549215" y="237860"/>
            <a:ext cx="9217891" cy="400110"/>
          </a:xfrm>
          <a:prstGeom prst="rect">
            <a:avLst/>
          </a:prstGeom>
          <a:noFill/>
        </p:spPr>
        <p:txBody>
          <a:bodyPr wrap="square" lIns="91440" tIns="45720" rIns="91440" bIns="45720" rtlCol="0" anchor="t">
            <a:spAutoFit/>
          </a:bodyPr>
          <a:lstStyle/>
          <a:p>
            <a:pPr algn="ctr"/>
            <a:r>
              <a:rPr lang="en-US" sz="2000" b="1">
                <a:solidFill>
                  <a:srgbClr val="002060"/>
                </a:solidFill>
                <a:effectLst/>
                <a:latin typeface="Calibri"/>
                <a:ea typeface="Calibri"/>
                <a:cs typeface="Calibri"/>
              </a:rPr>
              <a:t>TU</a:t>
            </a:r>
            <a:r>
              <a:rPr lang="en-US" sz="2000" b="1">
                <a:solidFill>
                  <a:srgbClr val="002060"/>
                </a:solidFill>
                <a:latin typeface="Calibri"/>
                <a:ea typeface="Calibri"/>
                <a:cs typeface="Calibri"/>
              </a:rPr>
              <a:t> Long Pond Road Over</a:t>
            </a:r>
            <a:r>
              <a:rPr lang="en-US" sz="2000" b="1">
                <a:solidFill>
                  <a:srgbClr val="002060"/>
                </a:solidFill>
                <a:effectLst/>
                <a:latin typeface="Calibri"/>
                <a:ea typeface="Calibri"/>
                <a:cs typeface="Calibri"/>
              </a:rPr>
              <a:t> Warner Creek Culvert Replacement</a:t>
            </a:r>
            <a:r>
              <a:rPr lang="en-US" sz="2000" b="1">
                <a:solidFill>
                  <a:srgbClr val="002060"/>
                </a:solidFill>
                <a:latin typeface="Calibri"/>
                <a:ea typeface="Calibri"/>
                <a:cs typeface="Calibri"/>
              </a:rPr>
              <a:t> </a:t>
            </a:r>
            <a:r>
              <a:rPr lang="en-US" sz="2000" b="1">
                <a:solidFill>
                  <a:srgbClr val="002060"/>
                </a:solidFill>
                <a:effectLst/>
                <a:latin typeface="Calibri"/>
                <a:ea typeface="Calibri"/>
                <a:cs typeface="Calibri"/>
              </a:rPr>
              <a:t>– Town of Croghan, NY</a:t>
            </a:r>
            <a:r>
              <a:rPr lang="en-US" sz="2000" b="1">
                <a:solidFill>
                  <a:srgbClr val="002060"/>
                </a:solidFill>
                <a:latin typeface="Calibri"/>
                <a:ea typeface="Calibri"/>
                <a:cs typeface="Calibri"/>
              </a:rPr>
              <a:t> </a:t>
            </a:r>
            <a:endParaRPr lang="en-US" sz="2000" b="1">
              <a:solidFill>
                <a:srgbClr val="002060"/>
              </a:solidFill>
              <a:latin typeface="Calibri"/>
              <a:cs typeface="Calibri"/>
            </a:endParaRPr>
          </a:p>
        </p:txBody>
      </p:sp>
      <p:sp>
        <p:nvSpPr>
          <p:cNvPr id="3" name="TextBox 2">
            <a:extLst>
              <a:ext uri="{FF2B5EF4-FFF2-40B4-BE49-F238E27FC236}">
                <a16:creationId xmlns:a16="http://schemas.microsoft.com/office/drawing/2014/main" id="{1F44C54F-67CA-9530-AA47-D315175876B9}"/>
              </a:ext>
            </a:extLst>
          </p:cNvPr>
          <p:cNvSpPr txBox="1"/>
          <p:nvPr/>
        </p:nvSpPr>
        <p:spPr>
          <a:xfrm>
            <a:off x="399867" y="686591"/>
            <a:ext cx="5762313" cy="6340197"/>
          </a:xfrm>
          <a:prstGeom prst="rect">
            <a:avLst/>
          </a:prstGeom>
          <a:noFill/>
        </p:spPr>
        <p:txBody>
          <a:bodyPr wrap="square" lIns="91440" tIns="45720" rIns="91440" bIns="45720" rtlCol="0" anchor="t">
            <a:spAutoFit/>
          </a:bodyPr>
          <a:lstStyle/>
          <a:p>
            <a:r>
              <a:rPr lang="en-US" sz="1400" b="1">
                <a:solidFill>
                  <a:srgbClr val="002060"/>
                </a:solidFill>
              </a:rPr>
              <a:t>Project Goals:</a:t>
            </a:r>
            <a:endParaRPr lang="en-US" sz="1400" b="1">
              <a:solidFill>
                <a:srgbClr val="002060"/>
              </a:solidFill>
              <a:cs typeface="Calibri"/>
            </a:endParaRPr>
          </a:p>
          <a:p>
            <a:pPr marL="285750" indent="-285750">
              <a:buFont typeface="Arial" panose="020B0604020202020204" pitchFamily="34" charset="0"/>
              <a:buChar char="•"/>
            </a:pPr>
            <a:r>
              <a:rPr lang="en-US" sz="1400">
                <a:solidFill>
                  <a:srgbClr val="002060"/>
                </a:solidFill>
              </a:rPr>
              <a:t>Remove </a:t>
            </a:r>
            <a:r>
              <a:rPr lang="en-US" sz="1400" b="1">
                <a:solidFill>
                  <a:srgbClr val="002060"/>
                </a:solidFill>
              </a:rPr>
              <a:t>significant barrier</a:t>
            </a:r>
            <a:r>
              <a:rPr lang="en-US" sz="1400">
                <a:solidFill>
                  <a:srgbClr val="002060"/>
                </a:solidFill>
              </a:rPr>
              <a:t> for aquatic organisms and reduce habitat fragmentation for brook trout.</a:t>
            </a:r>
            <a:endParaRPr lang="en-US" sz="1400">
              <a:solidFill>
                <a:schemeClr val="accent1">
                  <a:lumMod val="50000"/>
                </a:schemeClr>
              </a:solidFill>
              <a:cs typeface="Calibri"/>
            </a:endParaRPr>
          </a:p>
          <a:p>
            <a:pPr marL="285750" indent="-285750">
              <a:buFont typeface="Arial" panose="020B0604020202020204" pitchFamily="34" charset="0"/>
              <a:buChar char="•"/>
            </a:pPr>
            <a:r>
              <a:rPr lang="en-US" sz="1400">
                <a:solidFill>
                  <a:schemeClr val="accent1">
                    <a:lumMod val="50000"/>
                  </a:schemeClr>
                </a:solidFill>
              </a:rPr>
              <a:t>Reconnect aquatic organism passage for </a:t>
            </a:r>
            <a:r>
              <a:rPr lang="en-US" sz="1400" b="1">
                <a:solidFill>
                  <a:schemeClr val="accent1">
                    <a:lumMod val="50000"/>
                  </a:schemeClr>
                </a:solidFill>
              </a:rPr>
              <a:t>4.9 miles upstream</a:t>
            </a:r>
            <a:r>
              <a:rPr lang="en-US" sz="1400">
                <a:solidFill>
                  <a:schemeClr val="accent1">
                    <a:lumMod val="50000"/>
                  </a:schemeClr>
                </a:solidFill>
              </a:rPr>
              <a:t> (USGS NHD Flowlines) and </a:t>
            </a:r>
            <a:r>
              <a:rPr lang="en-US" sz="1400" b="1">
                <a:solidFill>
                  <a:schemeClr val="accent1">
                    <a:lumMod val="50000"/>
                  </a:schemeClr>
                </a:solidFill>
              </a:rPr>
              <a:t>5.8 miles downstream </a:t>
            </a:r>
            <a:r>
              <a:rPr lang="en-US" sz="1400">
                <a:solidFill>
                  <a:schemeClr val="accent1">
                    <a:lumMod val="50000"/>
                  </a:schemeClr>
                </a:solidFill>
              </a:rPr>
              <a:t>to the next confluence with Beaver River. There are no barriers downstream.</a:t>
            </a:r>
            <a:endParaRPr lang="en-US" sz="1400">
              <a:solidFill>
                <a:schemeClr val="accent1">
                  <a:lumMod val="50000"/>
                </a:schemeClr>
              </a:solidFill>
              <a:cs typeface="Calibri"/>
            </a:endParaRPr>
          </a:p>
          <a:p>
            <a:pPr marL="285750" indent="-285750">
              <a:buFont typeface="Arial" panose="020B0604020202020204" pitchFamily="34" charset="0"/>
              <a:buChar char="•"/>
            </a:pPr>
            <a:r>
              <a:rPr lang="en-US" sz="1400">
                <a:solidFill>
                  <a:schemeClr val="accent1">
                    <a:lumMod val="50000"/>
                  </a:schemeClr>
                </a:solidFill>
              </a:rPr>
              <a:t>Improve stream conditions by </a:t>
            </a:r>
            <a:r>
              <a:rPr lang="en-US" sz="1400">
                <a:solidFill>
                  <a:srgbClr val="002060"/>
                </a:solidFill>
              </a:rPr>
              <a:t>creating a stable stream reach that is climate change resilient.</a:t>
            </a:r>
            <a:endParaRPr lang="en-US" sz="1400">
              <a:solidFill>
                <a:srgbClr val="002060"/>
              </a:solidFill>
              <a:cs typeface="Calibri"/>
            </a:endParaRPr>
          </a:p>
          <a:p>
            <a:pPr marL="285750" indent="-285750">
              <a:buFont typeface="Arial" panose="020B0604020202020204" pitchFamily="34" charset="0"/>
              <a:buChar char="•"/>
            </a:pPr>
            <a:r>
              <a:rPr lang="en-US" sz="1400">
                <a:solidFill>
                  <a:srgbClr val="002060"/>
                </a:solidFill>
              </a:rPr>
              <a:t>Improve town infrastructure to reduce maintenance costs and ensure flood resiliency</a:t>
            </a:r>
            <a:endParaRPr lang="en-US" sz="1400">
              <a:solidFill>
                <a:srgbClr val="002060"/>
              </a:solidFill>
              <a:cs typeface="Calibri"/>
            </a:endParaRPr>
          </a:p>
          <a:p>
            <a:pPr marL="285750" indent="-285750">
              <a:buFont typeface="Arial" panose="020B0604020202020204" pitchFamily="34" charset="0"/>
              <a:buChar char="•"/>
            </a:pPr>
            <a:r>
              <a:rPr lang="en-US" sz="1400">
                <a:solidFill>
                  <a:srgbClr val="002060"/>
                </a:solidFill>
              </a:rPr>
              <a:t>Minimize project construction footprint, maintain mature vegetation and expand riparian restoration upstream and downstream of the site.</a:t>
            </a:r>
            <a:endParaRPr lang="en-US" sz="1400">
              <a:solidFill>
                <a:srgbClr val="002060"/>
              </a:solidFill>
              <a:cs typeface="Calibri"/>
            </a:endParaRPr>
          </a:p>
          <a:p>
            <a:endParaRPr lang="en-US" sz="1400">
              <a:solidFill>
                <a:srgbClr val="002060"/>
              </a:solidFill>
              <a:cs typeface="Calibri"/>
            </a:endParaRPr>
          </a:p>
          <a:p>
            <a:r>
              <a:rPr lang="en-US" sz="1400">
                <a:solidFill>
                  <a:srgbClr val="002060"/>
                </a:solidFill>
              </a:rPr>
              <a:t>Ownership:</a:t>
            </a:r>
            <a:endParaRPr lang="en-US" sz="1400">
              <a:solidFill>
                <a:srgbClr val="002060"/>
              </a:solidFill>
              <a:cs typeface="Calibri"/>
            </a:endParaRPr>
          </a:p>
          <a:p>
            <a:r>
              <a:rPr lang="en-US" sz="1400">
                <a:solidFill>
                  <a:srgbClr val="002060"/>
                </a:solidFill>
              </a:rPr>
              <a:t>Town of Croghan, majority of the work with be done within the town’s right-of-way; town securing easements from landowners for additional instream work. The town highway department will complete project construction.</a:t>
            </a:r>
            <a:endParaRPr lang="en-US" sz="1400">
              <a:solidFill>
                <a:srgbClr val="002060"/>
              </a:solidFill>
              <a:cs typeface="Calibri"/>
            </a:endParaRPr>
          </a:p>
          <a:p>
            <a:endParaRPr lang="en-US" sz="1400">
              <a:solidFill>
                <a:srgbClr val="002060"/>
              </a:solidFill>
              <a:cs typeface="Calibri"/>
            </a:endParaRPr>
          </a:p>
          <a:p>
            <a:r>
              <a:rPr lang="en-US" sz="1400">
                <a:solidFill>
                  <a:srgbClr val="002060"/>
                </a:solidFill>
              </a:rPr>
              <a:t>Partners: </a:t>
            </a:r>
            <a:endParaRPr lang="en-US" sz="1400">
              <a:solidFill>
                <a:srgbClr val="002060"/>
              </a:solidFill>
              <a:cs typeface="Calibri"/>
            </a:endParaRPr>
          </a:p>
          <a:p>
            <a:r>
              <a:rPr lang="en-US" sz="1400">
                <a:solidFill>
                  <a:srgbClr val="002060"/>
                </a:solidFill>
              </a:rPr>
              <a:t>USFWS Partners for Wildlife – lead agency Nationwide Permit-27 review</a:t>
            </a:r>
            <a:endParaRPr lang="en-US" sz="1400">
              <a:solidFill>
                <a:srgbClr val="002060"/>
              </a:solidFill>
              <a:cs typeface="Calibri"/>
            </a:endParaRPr>
          </a:p>
          <a:p>
            <a:r>
              <a:rPr lang="en-US" sz="1400">
                <a:solidFill>
                  <a:srgbClr val="002060"/>
                </a:solidFill>
              </a:rPr>
              <a:t>NYS DEC Region 6 – Fish monitoring</a:t>
            </a:r>
            <a:endParaRPr lang="en-US" sz="1400">
              <a:solidFill>
                <a:srgbClr val="002060"/>
              </a:solidFill>
              <a:cs typeface="Calibri"/>
            </a:endParaRPr>
          </a:p>
          <a:p>
            <a:endParaRPr lang="en-US" sz="1400">
              <a:solidFill>
                <a:srgbClr val="002060"/>
              </a:solidFill>
              <a:cs typeface="Calibri"/>
            </a:endParaRPr>
          </a:p>
          <a:p>
            <a:r>
              <a:rPr lang="en-US" sz="1400">
                <a:solidFill>
                  <a:srgbClr val="002060"/>
                </a:solidFill>
              </a:rPr>
              <a:t>Funding:</a:t>
            </a:r>
            <a:endParaRPr lang="en-US" sz="1400">
              <a:solidFill>
                <a:srgbClr val="002060"/>
              </a:solidFill>
              <a:cs typeface="Calibri"/>
            </a:endParaRPr>
          </a:p>
          <a:p>
            <a:r>
              <a:rPr lang="en-US" sz="1400">
                <a:solidFill>
                  <a:srgbClr val="002060"/>
                </a:solidFill>
              </a:rPr>
              <a:t>WQIP Round 18 (C01898GG) Project Timeline: Summer 2024</a:t>
            </a:r>
            <a:endParaRPr lang="en-US" sz="1400">
              <a:solidFill>
                <a:srgbClr val="002060"/>
              </a:solidFill>
              <a:cs typeface="Calibri"/>
            </a:endParaRPr>
          </a:p>
          <a:p>
            <a:endParaRPr lang="en-US" sz="1400">
              <a:solidFill>
                <a:srgbClr val="002060"/>
              </a:solidFill>
              <a:cs typeface="Calibri"/>
            </a:endParaRPr>
          </a:p>
          <a:p>
            <a:endParaRPr lang="en-US" sz="1400">
              <a:solidFill>
                <a:srgbClr val="002060"/>
              </a:solidFill>
              <a:cs typeface="Calibri"/>
            </a:endParaRPr>
          </a:p>
        </p:txBody>
      </p:sp>
      <p:sp>
        <p:nvSpPr>
          <p:cNvPr id="5" name="TextBox 4">
            <a:extLst>
              <a:ext uri="{FF2B5EF4-FFF2-40B4-BE49-F238E27FC236}">
                <a16:creationId xmlns:a16="http://schemas.microsoft.com/office/drawing/2014/main" id="{FE2AA9EC-EE04-9E1F-B222-74C82F9F9321}"/>
              </a:ext>
            </a:extLst>
          </p:cNvPr>
          <p:cNvSpPr txBox="1"/>
          <p:nvPr/>
        </p:nvSpPr>
        <p:spPr>
          <a:xfrm>
            <a:off x="6351593" y="5403905"/>
            <a:ext cx="5670486" cy="646331"/>
          </a:xfrm>
          <a:prstGeom prst="rect">
            <a:avLst/>
          </a:prstGeom>
          <a:noFill/>
        </p:spPr>
        <p:txBody>
          <a:bodyPr wrap="square" lIns="91440" tIns="45720" rIns="91440" bIns="45720" rtlCol="0" anchor="t">
            <a:spAutoFit/>
          </a:bodyPr>
          <a:lstStyle/>
          <a:p>
            <a:r>
              <a:rPr lang="en-US" sz="1200" b="1" i="1">
                <a:solidFill>
                  <a:schemeClr val="accent1">
                    <a:lumMod val="50000"/>
                  </a:schemeClr>
                </a:solidFill>
                <a:cs typeface="Times New Roman"/>
              </a:rPr>
              <a:t>Warner Creek </a:t>
            </a:r>
            <a:r>
              <a:rPr lang="en-US" sz="1200" i="1">
                <a:solidFill>
                  <a:schemeClr val="accent1">
                    <a:lumMod val="50000"/>
                  </a:schemeClr>
                </a:solidFill>
                <a:cs typeface="Times New Roman"/>
              </a:rPr>
              <a:t>is a Class C(T) tributary to </a:t>
            </a:r>
            <a:r>
              <a:rPr lang="en-US" sz="1200" b="1" i="1">
                <a:solidFill>
                  <a:schemeClr val="accent1">
                    <a:lumMod val="50000"/>
                  </a:schemeClr>
                </a:solidFill>
                <a:cs typeface="Times New Roman"/>
              </a:rPr>
              <a:t>Balsam Creek </a:t>
            </a:r>
            <a:r>
              <a:rPr lang="en-US" sz="1200" i="1">
                <a:solidFill>
                  <a:schemeClr val="accent1">
                    <a:lumMod val="50000"/>
                  </a:schemeClr>
                </a:solidFill>
                <a:cs typeface="Times New Roman"/>
              </a:rPr>
              <a:t>in the Beaver River Watershed.  </a:t>
            </a:r>
            <a:r>
              <a:rPr lang="en-US" sz="1200" i="1">
                <a:solidFill>
                  <a:schemeClr val="accent1">
                    <a:lumMod val="50000"/>
                  </a:schemeClr>
                </a:solidFill>
              </a:rPr>
              <a:t> The culvert  is a significant barrier for aquatic organisms</a:t>
            </a:r>
            <a:r>
              <a:rPr lang="en-US" sz="1200" i="1">
                <a:solidFill>
                  <a:schemeClr val="accent1">
                    <a:lumMod val="50000"/>
                  </a:schemeClr>
                </a:solidFill>
                <a:cs typeface="Times New Roman"/>
              </a:rPr>
              <a:t> (</a:t>
            </a:r>
            <a:r>
              <a:rPr lang="en-US" sz="1200" i="1">
                <a:solidFill>
                  <a:schemeClr val="accent1">
                    <a:lumMod val="50000"/>
                  </a:schemeClr>
                </a:solidFill>
                <a:cs typeface="Times New Roman"/>
                <a:hlinkClick r:id="rId3">
                  <a:extLst>
                    <a:ext uri="{A12FA001-AC4F-418D-AE19-62706E023703}">
                      <ahyp:hlinkClr xmlns:ahyp="http://schemas.microsoft.com/office/drawing/2018/hyperlinkcolor" val="tx"/>
                    </a:ext>
                  </a:extLst>
                </a:hlinkClick>
              </a:rPr>
              <a:t>NAACC Survey ID 85040</a:t>
            </a:r>
            <a:r>
              <a:rPr lang="en-US" sz="1200" i="1">
                <a:solidFill>
                  <a:schemeClr val="accent1">
                    <a:lumMod val="50000"/>
                  </a:schemeClr>
                </a:solidFill>
                <a:cs typeface="Times New Roman"/>
              </a:rPr>
              <a:t>)</a:t>
            </a:r>
            <a:r>
              <a:rPr lang="en-US" sz="1200" i="1">
                <a:solidFill>
                  <a:schemeClr val="accent1">
                    <a:lumMod val="50000"/>
                  </a:schemeClr>
                </a:solidFill>
              </a:rPr>
              <a:t>. </a:t>
            </a:r>
            <a:r>
              <a:rPr lang="en-US" sz="1200" i="1">
                <a:solidFill>
                  <a:schemeClr val="accent1">
                    <a:lumMod val="50000"/>
                  </a:schemeClr>
                </a:solidFill>
                <a:effectLst/>
                <a:ea typeface="Calibri" panose="020F0502020204030204" pitchFamily="34" charset="0"/>
              </a:rPr>
              <a:t> Beaver River flows to the Black River, a tributary to Lake Ontario.</a:t>
            </a:r>
            <a:endParaRPr lang="en-US" sz="1200" i="1">
              <a:solidFill>
                <a:schemeClr val="accent1">
                  <a:lumMod val="50000"/>
                </a:schemeClr>
              </a:solidFill>
              <a:cs typeface="Calibri" panose="020F0502020204030204"/>
            </a:endParaRPr>
          </a:p>
        </p:txBody>
      </p:sp>
      <p:pic>
        <p:nvPicPr>
          <p:cNvPr id="9" name="Picture 8">
            <a:extLst>
              <a:ext uri="{FF2B5EF4-FFF2-40B4-BE49-F238E27FC236}">
                <a16:creationId xmlns:a16="http://schemas.microsoft.com/office/drawing/2014/main" id="{BBFB7F6A-8087-77A5-7ED3-E5D3EBFC32EC}"/>
              </a:ext>
            </a:extLst>
          </p:cNvPr>
          <p:cNvPicPr>
            <a:picLocks noChangeAspect="1"/>
          </p:cNvPicPr>
          <p:nvPr/>
        </p:nvPicPr>
        <p:blipFill>
          <a:blip r:embed="rId4"/>
          <a:stretch>
            <a:fillRect/>
          </a:stretch>
        </p:blipFill>
        <p:spPr>
          <a:xfrm>
            <a:off x="9642762" y="291476"/>
            <a:ext cx="2253673" cy="613957"/>
          </a:xfrm>
          <a:prstGeom prst="rect">
            <a:avLst/>
          </a:prstGeom>
        </p:spPr>
      </p:pic>
      <p:sp>
        <p:nvSpPr>
          <p:cNvPr id="10" name="Slide Number Placeholder 9">
            <a:extLst>
              <a:ext uri="{FF2B5EF4-FFF2-40B4-BE49-F238E27FC236}">
                <a16:creationId xmlns:a16="http://schemas.microsoft.com/office/drawing/2014/main" id="{5F5F645B-4D08-B0D7-07B8-496CADC6FB53}"/>
              </a:ext>
            </a:extLst>
          </p:cNvPr>
          <p:cNvSpPr>
            <a:spLocks noGrp="1"/>
          </p:cNvSpPr>
          <p:nvPr>
            <p:ph type="sldNum" sz="quarter" idx="12"/>
          </p:nvPr>
        </p:nvSpPr>
        <p:spPr/>
        <p:txBody>
          <a:bodyPr/>
          <a:lstStyle/>
          <a:p>
            <a:fld id="{39BAD7D9-EFD1-44ED-B9E0-A6BD80939BAB}" type="slidenum">
              <a:rPr lang="en-US" smtClean="0"/>
              <a:t>22</a:t>
            </a:fld>
            <a:endParaRPr lang="en-US"/>
          </a:p>
        </p:txBody>
      </p:sp>
      <p:sp>
        <p:nvSpPr>
          <p:cNvPr id="2" name="Rectangle 2">
            <a:extLst>
              <a:ext uri="{FF2B5EF4-FFF2-40B4-BE49-F238E27FC236}">
                <a16:creationId xmlns:a16="http://schemas.microsoft.com/office/drawing/2014/main" id="{1E7374E7-471C-AD3F-40DE-A406DF7D32A6}"/>
              </a:ext>
            </a:extLst>
          </p:cNvPr>
          <p:cNvSpPr>
            <a:spLocks noChangeArrowheads="1"/>
          </p:cNvSpPr>
          <p:nvPr/>
        </p:nvSpPr>
        <p:spPr bwMode="auto">
          <a:xfrm>
            <a:off x="7373138" y="106861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6" name="Picture 5">
            <a:extLst>
              <a:ext uri="{FF2B5EF4-FFF2-40B4-BE49-F238E27FC236}">
                <a16:creationId xmlns:a16="http://schemas.microsoft.com/office/drawing/2014/main" id="{678910AA-F02E-3628-59CB-670766CE9601}"/>
              </a:ext>
            </a:extLst>
          </p:cNvPr>
          <p:cNvPicPr>
            <a:picLocks noChangeAspect="1"/>
          </p:cNvPicPr>
          <p:nvPr/>
        </p:nvPicPr>
        <p:blipFill>
          <a:blip r:embed="rId5"/>
          <a:stretch>
            <a:fillRect/>
          </a:stretch>
        </p:blipFill>
        <p:spPr>
          <a:xfrm>
            <a:off x="6428232" y="936073"/>
            <a:ext cx="5593847" cy="4452720"/>
          </a:xfrm>
          <a:prstGeom prst="rect">
            <a:avLst/>
          </a:prstGeom>
          <a:ln>
            <a:solidFill>
              <a:srgbClr val="002060"/>
            </a:solidFill>
          </a:ln>
        </p:spPr>
      </p:pic>
    </p:spTree>
    <p:extLst>
      <p:ext uri="{BB962C8B-B14F-4D97-AF65-F5344CB8AC3E}">
        <p14:creationId xmlns:p14="http://schemas.microsoft.com/office/powerpoint/2010/main" val="18464192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standing on a rock in a forest&#10;&#10;Description automatically generated">
            <a:extLst>
              <a:ext uri="{FF2B5EF4-FFF2-40B4-BE49-F238E27FC236}">
                <a16:creationId xmlns:a16="http://schemas.microsoft.com/office/drawing/2014/main" id="{BD890E68-D893-FF35-14BB-8C80AA26EEF3}"/>
              </a:ext>
            </a:extLst>
          </p:cNvPr>
          <p:cNvPicPr>
            <a:picLocks noChangeAspect="1"/>
          </p:cNvPicPr>
          <p:nvPr/>
        </p:nvPicPr>
        <p:blipFill rotWithShape="1">
          <a:blip r:embed="rId3">
            <a:extLst>
              <a:ext uri="{28A0092B-C50C-407E-A947-70E740481C1C}">
                <a14:useLocalDpi xmlns:a14="http://schemas.microsoft.com/office/drawing/2010/main" val="0"/>
              </a:ext>
            </a:extLst>
          </a:blip>
          <a:srcRect t="39151" b="18669"/>
          <a:stretch/>
        </p:blipFill>
        <p:spPr>
          <a:xfrm>
            <a:off x="960120" y="491490"/>
            <a:ext cx="4958999" cy="2788920"/>
          </a:xfrm>
          <a:prstGeom prst="rect">
            <a:avLst/>
          </a:prstGeom>
        </p:spPr>
      </p:pic>
      <p:pic>
        <p:nvPicPr>
          <p:cNvPr id="5" name="Picture 4" descr="A river with trees and rocks&#10;&#10;Description automatically generated">
            <a:extLst>
              <a:ext uri="{FF2B5EF4-FFF2-40B4-BE49-F238E27FC236}">
                <a16:creationId xmlns:a16="http://schemas.microsoft.com/office/drawing/2014/main" id="{87770B5B-1988-2BF1-02B7-59703FAB5C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0561" y="2875860"/>
            <a:ext cx="4958999" cy="3719249"/>
          </a:xfrm>
          <a:prstGeom prst="rect">
            <a:avLst/>
          </a:prstGeom>
        </p:spPr>
      </p:pic>
      <p:pic>
        <p:nvPicPr>
          <p:cNvPr id="7" name="Picture 6" descr="A logo for a fishing company&#10;&#10;Description automatically generated">
            <a:extLst>
              <a:ext uri="{FF2B5EF4-FFF2-40B4-BE49-F238E27FC236}">
                <a16:creationId xmlns:a16="http://schemas.microsoft.com/office/drawing/2014/main" id="{8B505583-202F-AD28-0144-D899C5DD7A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08120" y="3577590"/>
            <a:ext cx="2331721" cy="2854129"/>
          </a:xfrm>
          <a:prstGeom prst="rect">
            <a:avLst/>
          </a:prstGeom>
        </p:spPr>
      </p:pic>
      <p:pic>
        <p:nvPicPr>
          <p:cNvPr id="16" name="Picture 15" descr="A round black and white logo&#10;&#10;Description automatically generated">
            <a:extLst>
              <a:ext uri="{FF2B5EF4-FFF2-40B4-BE49-F238E27FC236}">
                <a16:creationId xmlns:a16="http://schemas.microsoft.com/office/drawing/2014/main" id="{E39A7F07-0D0C-27FA-8444-13E07E4F1C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18519" y="491490"/>
            <a:ext cx="2237529" cy="2238697"/>
          </a:xfrm>
          <a:prstGeom prst="rect">
            <a:avLst/>
          </a:prstGeom>
        </p:spPr>
      </p:pic>
      <p:sp>
        <p:nvSpPr>
          <p:cNvPr id="18" name="TextBox 17">
            <a:extLst>
              <a:ext uri="{FF2B5EF4-FFF2-40B4-BE49-F238E27FC236}">
                <a16:creationId xmlns:a16="http://schemas.microsoft.com/office/drawing/2014/main" id="{18826717-BEB9-2B5B-E776-2CA45CA4FA8E}"/>
              </a:ext>
            </a:extLst>
          </p:cNvPr>
          <p:cNvSpPr txBox="1"/>
          <p:nvPr/>
        </p:nvSpPr>
        <p:spPr>
          <a:xfrm>
            <a:off x="0" y="4206240"/>
            <a:ext cx="4572000" cy="830997"/>
          </a:xfrm>
          <a:prstGeom prst="rect">
            <a:avLst/>
          </a:prstGeom>
          <a:noFill/>
        </p:spPr>
        <p:txBody>
          <a:bodyPr wrap="square" rtlCol="0">
            <a:spAutoFit/>
          </a:bodyPr>
          <a:lstStyle/>
          <a:p>
            <a:pPr algn="ctr"/>
            <a:r>
              <a:rPr lang="en-US" sz="2400" b="1">
                <a:solidFill>
                  <a:srgbClr val="00B050"/>
                </a:solidFill>
              </a:rPr>
              <a:t>Tug Hill – Black River  Chapter </a:t>
            </a:r>
          </a:p>
          <a:p>
            <a:pPr algn="ctr"/>
            <a:r>
              <a:rPr lang="en-US" sz="2400" b="1">
                <a:solidFill>
                  <a:srgbClr val="00B050"/>
                </a:solidFill>
              </a:rPr>
              <a:t>Trout Unlimited</a:t>
            </a:r>
          </a:p>
        </p:txBody>
      </p:sp>
      <p:sp>
        <p:nvSpPr>
          <p:cNvPr id="19" name="TextBox 18">
            <a:extLst>
              <a:ext uri="{FF2B5EF4-FFF2-40B4-BE49-F238E27FC236}">
                <a16:creationId xmlns:a16="http://schemas.microsoft.com/office/drawing/2014/main" id="{8829827E-7E7F-A495-6048-3C269175E767}"/>
              </a:ext>
            </a:extLst>
          </p:cNvPr>
          <p:cNvSpPr txBox="1"/>
          <p:nvPr/>
        </p:nvSpPr>
        <p:spPr>
          <a:xfrm>
            <a:off x="9136395" y="1158240"/>
            <a:ext cx="2827005" cy="830997"/>
          </a:xfrm>
          <a:prstGeom prst="rect">
            <a:avLst/>
          </a:prstGeom>
          <a:noFill/>
        </p:spPr>
        <p:txBody>
          <a:bodyPr wrap="square" rtlCol="0">
            <a:spAutoFit/>
          </a:bodyPr>
          <a:lstStyle/>
          <a:p>
            <a:pPr algn="ctr"/>
            <a:r>
              <a:rPr lang="en-US" sz="2400">
                <a:solidFill>
                  <a:schemeClr val="accent6">
                    <a:lumMod val="50000"/>
                  </a:schemeClr>
                </a:solidFill>
              </a:rPr>
              <a:t>Trout Power, Inc. </a:t>
            </a:r>
          </a:p>
          <a:p>
            <a:pPr algn="ctr"/>
            <a:r>
              <a:rPr lang="en-US" sz="2400" i="1">
                <a:solidFill>
                  <a:schemeClr val="accent6">
                    <a:lumMod val="50000"/>
                  </a:schemeClr>
                </a:solidFill>
              </a:rPr>
              <a:t>“Catch the Power”</a:t>
            </a:r>
          </a:p>
        </p:txBody>
      </p:sp>
    </p:spTree>
    <p:extLst>
      <p:ext uri="{BB962C8B-B14F-4D97-AF65-F5344CB8AC3E}">
        <p14:creationId xmlns:p14="http://schemas.microsoft.com/office/powerpoint/2010/main" val="37965454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415600" y="593367"/>
            <a:ext cx="11360800" cy="817600"/>
          </a:xfrm>
          <a:prstGeom prst="rect">
            <a:avLst/>
          </a:prstGeom>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3300" b="1" dirty="0"/>
              <a:t>What is Trout Power?</a:t>
            </a:r>
            <a:endParaRPr sz="3300" b="1" dirty="0"/>
          </a:p>
        </p:txBody>
      </p:sp>
      <p:sp>
        <p:nvSpPr>
          <p:cNvPr id="66" name="Google Shape;66;p14"/>
          <p:cNvSpPr txBox="1">
            <a:spLocks noGrp="1"/>
          </p:cNvSpPr>
          <p:nvPr>
            <p:ph type="body" idx="1"/>
          </p:nvPr>
        </p:nvSpPr>
        <p:spPr>
          <a:xfrm>
            <a:off x="415600" y="1562133"/>
            <a:ext cx="11360800" cy="4529600"/>
          </a:xfrm>
          <a:prstGeom prst="rect">
            <a:avLst/>
          </a:prstGeom>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3733" b="1"/>
              <a:t>Trout Power is 501c3 nonprofit organization (established in 2017) with the mission statement:</a:t>
            </a:r>
            <a:endParaRPr sz="3733" b="1"/>
          </a:p>
          <a:p>
            <a:pPr marL="0" lvl="0" indent="0" algn="l" rtl="0">
              <a:spcBef>
                <a:spcPts val="1600"/>
              </a:spcBef>
              <a:spcAft>
                <a:spcPts val="1600"/>
              </a:spcAft>
              <a:buNone/>
            </a:pPr>
            <a:r>
              <a:rPr lang="en" sz="3400" b="1"/>
              <a:t>Enlisting the power of anglers to protect, restore and enhance native brook trout populations and their habitats across their native range, through citizen science, advocacy and stewardship</a:t>
            </a:r>
            <a:endParaRPr sz="4000" b="1"/>
          </a:p>
        </p:txBody>
      </p:sp>
      <p:pic>
        <p:nvPicPr>
          <p:cNvPr id="67" name="Google Shape;67;p14"/>
          <p:cNvPicPr preferRelativeResize="0"/>
          <p:nvPr/>
        </p:nvPicPr>
        <p:blipFill>
          <a:blip r:embed="rId3">
            <a:alphaModFix/>
          </a:blip>
          <a:stretch>
            <a:fillRect/>
          </a:stretch>
        </p:blipFill>
        <p:spPr>
          <a:xfrm>
            <a:off x="1325433" y="17900"/>
            <a:ext cx="1950800" cy="19508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5"/>
          <p:cNvSpPr txBox="1">
            <a:spLocks noGrp="1"/>
          </p:cNvSpPr>
          <p:nvPr>
            <p:ph type="title"/>
          </p:nvPr>
        </p:nvSpPr>
        <p:spPr>
          <a:xfrm>
            <a:off x="1220732" y="722763"/>
            <a:ext cx="11360800" cy="817600"/>
          </a:xfrm>
          <a:prstGeom prst="rect">
            <a:avLst/>
          </a:prstGeom>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3300" b="1" dirty="0"/>
              <a:t>What does Trout Power do?</a:t>
            </a:r>
            <a:endParaRPr sz="3300" b="1" dirty="0"/>
          </a:p>
        </p:txBody>
      </p:sp>
      <p:sp>
        <p:nvSpPr>
          <p:cNvPr id="73" name="Google Shape;73;p15"/>
          <p:cNvSpPr txBox="1">
            <a:spLocks noGrp="1"/>
          </p:cNvSpPr>
          <p:nvPr>
            <p:ph type="body" idx="1"/>
          </p:nvPr>
        </p:nvSpPr>
        <p:spPr>
          <a:xfrm>
            <a:off x="415600" y="1562133"/>
            <a:ext cx="11360800" cy="37932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5000"/>
              </a:lnSpc>
              <a:spcBef>
                <a:spcPts val="0"/>
              </a:spcBef>
              <a:spcAft>
                <a:spcPts val="0"/>
              </a:spcAft>
              <a:buNone/>
            </a:pPr>
            <a:r>
              <a:rPr lang="en" sz="3600"/>
              <a:t>Trout Power uses volunteer anglers as </a:t>
            </a:r>
            <a:r>
              <a:rPr lang="en" sz="3600" b="1"/>
              <a:t>citizen scientists</a:t>
            </a:r>
            <a:r>
              <a:rPr lang="en" sz="3600"/>
              <a:t> to take part in a variety of different projects. </a:t>
            </a:r>
            <a:endParaRPr sz="3600"/>
          </a:p>
          <a:p>
            <a:pPr marL="0" lvl="0" indent="0" algn="l" rtl="0">
              <a:lnSpc>
                <a:spcPct val="105000"/>
              </a:lnSpc>
              <a:spcBef>
                <a:spcPts val="1600"/>
              </a:spcBef>
              <a:spcAft>
                <a:spcPts val="0"/>
              </a:spcAft>
              <a:buNone/>
            </a:pPr>
            <a:r>
              <a:rPr lang="en" sz="3600"/>
              <a:t>Trout Power has its own </a:t>
            </a:r>
            <a:r>
              <a:rPr lang="en" sz="3600" b="1"/>
              <a:t>solo projects</a:t>
            </a:r>
            <a:endParaRPr sz="3600" b="1"/>
          </a:p>
          <a:p>
            <a:pPr marL="0" lvl="0" indent="0" algn="l" rtl="0">
              <a:lnSpc>
                <a:spcPct val="105000"/>
              </a:lnSpc>
              <a:spcBef>
                <a:spcPts val="1600"/>
              </a:spcBef>
              <a:spcAft>
                <a:spcPts val="0"/>
              </a:spcAft>
              <a:buNone/>
            </a:pPr>
            <a:r>
              <a:rPr lang="en" sz="3600"/>
              <a:t>Also work with other </a:t>
            </a:r>
            <a:r>
              <a:rPr lang="en" sz="3600" b="1"/>
              <a:t>groups</a:t>
            </a:r>
            <a:r>
              <a:rPr lang="en" sz="3600"/>
              <a:t> and </a:t>
            </a:r>
            <a:r>
              <a:rPr lang="en" sz="3600" b="1"/>
              <a:t>organizations</a:t>
            </a:r>
            <a:r>
              <a:rPr lang="en" sz="3600"/>
              <a:t> such as the DEC and TU. </a:t>
            </a:r>
            <a:endParaRPr sz="3600"/>
          </a:p>
          <a:p>
            <a:pPr marL="0" lvl="0" indent="0" algn="l" rtl="0">
              <a:lnSpc>
                <a:spcPct val="105000"/>
              </a:lnSpc>
              <a:spcBef>
                <a:spcPts val="1600"/>
              </a:spcBef>
              <a:spcAft>
                <a:spcPts val="1600"/>
              </a:spcAft>
              <a:buNone/>
            </a:pPr>
            <a:r>
              <a:rPr lang="en" sz="3600"/>
              <a:t>We work with </a:t>
            </a:r>
            <a:r>
              <a:rPr lang="en" sz="3600" b="1"/>
              <a:t>Universities</a:t>
            </a:r>
            <a:r>
              <a:rPr lang="en" sz="3600"/>
              <a:t> on various projects </a:t>
            </a:r>
            <a:endParaRPr sz="3600"/>
          </a:p>
        </p:txBody>
      </p:sp>
      <p:pic>
        <p:nvPicPr>
          <p:cNvPr id="74" name="Google Shape;74;p15"/>
          <p:cNvPicPr preferRelativeResize="0"/>
          <p:nvPr/>
        </p:nvPicPr>
        <p:blipFill>
          <a:blip r:embed="rId3">
            <a:alphaModFix/>
          </a:blip>
          <a:stretch>
            <a:fillRect/>
          </a:stretch>
        </p:blipFill>
        <p:spPr>
          <a:xfrm>
            <a:off x="1325433" y="17900"/>
            <a:ext cx="1950800" cy="19508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6"/>
          <p:cNvSpPr txBox="1">
            <a:spLocks noGrp="1"/>
          </p:cNvSpPr>
          <p:nvPr>
            <p:ph type="title"/>
          </p:nvPr>
        </p:nvSpPr>
        <p:spPr>
          <a:xfrm>
            <a:off x="415600" y="280967"/>
            <a:ext cx="11360800" cy="817600"/>
          </a:xfrm>
          <a:prstGeom prst="rect">
            <a:avLst/>
          </a:prstGeom>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3200" b="1" dirty="0"/>
              <a:t>What is citizen science?</a:t>
            </a:r>
            <a:endParaRPr sz="3200" b="1" dirty="0"/>
          </a:p>
        </p:txBody>
      </p:sp>
      <p:sp>
        <p:nvSpPr>
          <p:cNvPr id="80" name="Google Shape;80;p16"/>
          <p:cNvSpPr txBox="1">
            <a:spLocks noGrp="1"/>
          </p:cNvSpPr>
          <p:nvPr>
            <p:ph type="body" idx="1"/>
          </p:nvPr>
        </p:nvSpPr>
        <p:spPr>
          <a:xfrm>
            <a:off x="7355333" y="1098567"/>
            <a:ext cx="5051600" cy="45296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2933"/>
              <a:t>Citizen science is a form of scientific research that is conducted, in whole or in part, by amateur scientists. </a:t>
            </a:r>
            <a:endParaRPr sz="2933"/>
          </a:p>
          <a:p>
            <a:pPr marL="0" lvl="0" indent="0" algn="l" rtl="0">
              <a:spcBef>
                <a:spcPts val="1600"/>
              </a:spcBef>
              <a:spcAft>
                <a:spcPts val="1600"/>
              </a:spcAft>
              <a:buNone/>
            </a:pPr>
            <a:r>
              <a:rPr lang="en" sz="2933"/>
              <a:t>Trout Power’s projects involve volunteers doing the field portion of the research, while professionals and academics perform the lab work and the analysis</a:t>
            </a:r>
            <a:endParaRPr sz="2933"/>
          </a:p>
        </p:txBody>
      </p:sp>
      <p:pic>
        <p:nvPicPr>
          <p:cNvPr id="81" name="Google Shape;81;p16"/>
          <p:cNvPicPr preferRelativeResize="0"/>
          <p:nvPr/>
        </p:nvPicPr>
        <p:blipFill>
          <a:blip r:embed="rId3">
            <a:alphaModFix/>
          </a:blip>
          <a:stretch>
            <a:fillRect/>
          </a:stretch>
        </p:blipFill>
        <p:spPr>
          <a:xfrm>
            <a:off x="-113733" y="1317333"/>
            <a:ext cx="7469064" cy="4977435"/>
          </a:xfrm>
          <a:prstGeom prst="rect">
            <a:avLst/>
          </a:prstGeom>
          <a:noFill/>
          <a:ln>
            <a:noFill/>
          </a:ln>
        </p:spPr>
      </p:pic>
    </p:spTree>
    <p:extLst>
      <p:ext uri="{BB962C8B-B14F-4D97-AF65-F5344CB8AC3E}">
        <p14:creationId xmlns:p14="http://schemas.microsoft.com/office/powerpoint/2010/main" val="34974711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7"/>
          <p:cNvSpPr txBox="1">
            <a:spLocks noGrp="1"/>
          </p:cNvSpPr>
          <p:nvPr>
            <p:ph type="title"/>
          </p:nvPr>
        </p:nvSpPr>
        <p:spPr>
          <a:xfrm>
            <a:off x="415600" y="295833"/>
            <a:ext cx="11360800" cy="817600"/>
          </a:xfrm>
          <a:prstGeom prst="rect">
            <a:avLst/>
          </a:prstGeom>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3500" b="1" dirty="0"/>
              <a:t>Advantages of Citizen Science</a:t>
            </a:r>
            <a:endParaRPr sz="3500" b="1" dirty="0"/>
          </a:p>
        </p:txBody>
      </p:sp>
      <p:sp>
        <p:nvSpPr>
          <p:cNvPr id="87" name="Google Shape;87;p17"/>
          <p:cNvSpPr txBox="1">
            <a:spLocks noGrp="1"/>
          </p:cNvSpPr>
          <p:nvPr>
            <p:ph type="body" idx="1"/>
          </p:nvPr>
        </p:nvSpPr>
        <p:spPr>
          <a:xfrm>
            <a:off x="0" y="1234833"/>
            <a:ext cx="5224400" cy="45296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9585" lvl="0" indent="-491054" algn="l" rtl="0">
              <a:spcBef>
                <a:spcPts val="0"/>
              </a:spcBef>
              <a:spcAft>
                <a:spcPts val="0"/>
              </a:spcAft>
              <a:buSzPts val="2200"/>
              <a:buChar char="●"/>
            </a:pPr>
            <a:r>
              <a:rPr lang="en" sz="2933" b="1"/>
              <a:t>Economical</a:t>
            </a:r>
            <a:r>
              <a:rPr lang="en" sz="2933"/>
              <a:t> - passionate volunteers!</a:t>
            </a:r>
            <a:endParaRPr sz="2933"/>
          </a:p>
          <a:p>
            <a:pPr marL="609585" lvl="0" indent="-491054" algn="l" rtl="0">
              <a:spcBef>
                <a:spcPts val="0"/>
              </a:spcBef>
              <a:spcAft>
                <a:spcPts val="0"/>
              </a:spcAft>
              <a:buSzPts val="2200"/>
              <a:buChar char="●"/>
            </a:pPr>
            <a:r>
              <a:rPr lang="en" sz="2933" b="1"/>
              <a:t>More volunteers</a:t>
            </a:r>
            <a:r>
              <a:rPr lang="en" sz="2933"/>
              <a:t> leads to </a:t>
            </a:r>
            <a:r>
              <a:rPr lang="en" sz="2933" b="1"/>
              <a:t>larger amount of data</a:t>
            </a:r>
            <a:r>
              <a:rPr lang="en" sz="2933"/>
              <a:t> over a </a:t>
            </a:r>
            <a:r>
              <a:rPr lang="en" sz="2933" b="1"/>
              <a:t>wider expanse of area</a:t>
            </a:r>
            <a:endParaRPr sz="2933" b="1"/>
          </a:p>
          <a:p>
            <a:pPr marL="609585" lvl="0" indent="-491054" algn="l" rtl="0">
              <a:spcBef>
                <a:spcPts val="0"/>
              </a:spcBef>
              <a:spcAft>
                <a:spcPts val="0"/>
              </a:spcAft>
              <a:buSzPts val="2200"/>
              <a:buChar char="●"/>
            </a:pPr>
            <a:r>
              <a:rPr lang="en" sz="2933"/>
              <a:t>Way to educate and </a:t>
            </a:r>
            <a:r>
              <a:rPr lang="en" sz="2933" b="1"/>
              <a:t>connect the public</a:t>
            </a:r>
            <a:r>
              <a:rPr lang="en" sz="2933"/>
              <a:t> to a cause</a:t>
            </a:r>
            <a:endParaRPr sz="2933"/>
          </a:p>
          <a:p>
            <a:pPr marL="609585" lvl="0" indent="-491054" algn="l" rtl="0">
              <a:spcBef>
                <a:spcPts val="0"/>
              </a:spcBef>
              <a:spcAft>
                <a:spcPts val="0"/>
              </a:spcAft>
              <a:buSzPts val="2200"/>
              <a:buChar char="●"/>
            </a:pPr>
            <a:r>
              <a:rPr lang="en" sz="2933"/>
              <a:t>It’s fun!</a:t>
            </a:r>
            <a:endParaRPr sz="2933"/>
          </a:p>
        </p:txBody>
      </p:sp>
      <p:pic>
        <p:nvPicPr>
          <p:cNvPr id="88" name="Google Shape;88;p17"/>
          <p:cNvPicPr preferRelativeResize="0"/>
          <p:nvPr/>
        </p:nvPicPr>
        <p:blipFill>
          <a:blip r:embed="rId3">
            <a:alphaModFix/>
          </a:blip>
          <a:stretch>
            <a:fillRect/>
          </a:stretch>
        </p:blipFill>
        <p:spPr>
          <a:xfrm>
            <a:off x="5224401" y="1366501"/>
            <a:ext cx="6884967" cy="5163699"/>
          </a:xfrm>
          <a:prstGeom prst="rect">
            <a:avLst/>
          </a:prstGeom>
          <a:noFill/>
          <a:ln>
            <a:noFill/>
          </a:ln>
        </p:spPr>
      </p:pic>
    </p:spTree>
    <p:extLst>
      <p:ext uri="{BB962C8B-B14F-4D97-AF65-F5344CB8AC3E}">
        <p14:creationId xmlns:p14="http://schemas.microsoft.com/office/powerpoint/2010/main" val="2681830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8"/>
          <p:cNvSpPr txBox="1">
            <a:spLocks noGrp="1"/>
          </p:cNvSpPr>
          <p:nvPr>
            <p:ph type="title"/>
          </p:nvPr>
        </p:nvSpPr>
        <p:spPr>
          <a:xfrm>
            <a:off x="2442808" y="614159"/>
            <a:ext cx="11360800" cy="1668000"/>
          </a:xfrm>
          <a:prstGeom prst="rect">
            <a:avLst/>
          </a:prstGeom>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4000" b="1" u="sng" dirty="0"/>
              <a:t>Genetic analysis</a:t>
            </a:r>
            <a:r>
              <a:rPr lang="en" sz="4000" dirty="0"/>
              <a:t>- our bread and butter!</a:t>
            </a:r>
            <a:endParaRPr sz="4000" dirty="0"/>
          </a:p>
        </p:txBody>
      </p:sp>
      <p:sp>
        <p:nvSpPr>
          <p:cNvPr id="94" name="Google Shape;94;p18"/>
          <p:cNvSpPr txBox="1">
            <a:spLocks noGrp="1"/>
          </p:cNvSpPr>
          <p:nvPr>
            <p:ph type="body" idx="1"/>
          </p:nvPr>
        </p:nvSpPr>
        <p:spPr>
          <a:xfrm>
            <a:off x="415600" y="1279500"/>
            <a:ext cx="11360800" cy="4987600"/>
          </a:xfrm>
          <a:prstGeom prst="rect">
            <a:avLst/>
          </a:prstGeom>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Clr>
                <a:schemeClr val="dk1"/>
              </a:buClr>
              <a:buSzPts val="1100"/>
              <a:buFont typeface="Arial"/>
              <a:buNone/>
            </a:pPr>
            <a:r>
              <a:rPr lang="en" sz="3467"/>
              <a:t>Since 2016, Trout Power has focused on searching for and identifying the genetic diversity of populations of brook trout in the Adirondack park. </a:t>
            </a:r>
            <a:endParaRPr sz="3467"/>
          </a:p>
          <a:p>
            <a:pPr marL="0" lvl="0" indent="0" algn="l" rtl="0">
              <a:spcBef>
                <a:spcPts val="1600"/>
              </a:spcBef>
              <a:spcAft>
                <a:spcPts val="0"/>
              </a:spcAft>
              <a:buNone/>
            </a:pPr>
            <a:endParaRPr sz="3467"/>
          </a:p>
          <a:p>
            <a:pPr marL="0" lvl="0" indent="0" algn="l" rtl="0">
              <a:spcBef>
                <a:spcPts val="1600"/>
              </a:spcBef>
              <a:spcAft>
                <a:spcPts val="1600"/>
              </a:spcAft>
              <a:buNone/>
            </a:pPr>
            <a:endParaRPr sz="3067"/>
          </a:p>
        </p:txBody>
      </p:sp>
      <p:pic>
        <p:nvPicPr>
          <p:cNvPr id="95" name="Google Shape;95;p18"/>
          <p:cNvPicPr preferRelativeResize="0"/>
          <p:nvPr/>
        </p:nvPicPr>
        <p:blipFill rotWithShape="1">
          <a:blip r:embed="rId3">
            <a:alphaModFix/>
          </a:blip>
          <a:srcRect t="9293" r="31361" b="42872"/>
          <a:stretch/>
        </p:blipFill>
        <p:spPr>
          <a:xfrm>
            <a:off x="0" y="3577768"/>
            <a:ext cx="6276267" cy="3280233"/>
          </a:xfrm>
          <a:prstGeom prst="rect">
            <a:avLst/>
          </a:prstGeom>
          <a:noFill/>
          <a:ln>
            <a:noFill/>
          </a:ln>
        </p:spPr>
      </p:pic>
      <p:pic>
        <p:nvPicPr>
          <p:cNvPr id="96" name="Google Shape;96;p18"/>
          <p:cNvPicPr preferRelativeResize="0"/>
          <p:nvPr/>
        </p:nvPicPr>
        <p:blipFill rotWithShape="1">
          <a:blip r:embed="rId4">
            <a:alphaModFix/>
          </a:blip>
          <a:srcRect t="17980" b="8054"/>
          <a:stretch/>
        </p:blipFill>
        <p:spPr>
          <a:xfrm>
            <a:off x="6276267" y="3577768"/>
            <a:ext cx="5912739" cy="3280233"/>
          </a:xfrm>
          <a:prstGeom prst="rect">
            <a:avLst/>
          </a:prstGeom>
          <a:noFill/>
          <a:ln>
            <a:noFill/>
          </a:ln>
        </p:spPr>
      </p:pic>
    </p:spTree>
    <p:extLst>
      <p:ext uri="{BB962C8B-B14F-4D97-AF65-F5344CB8AC3E}">
        <p14:creationId xmlns:p14="http://schemas.microsoft.com/office/powerpoint/2010/main" val="9065573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9"/>
          <p:cNvSpPr txBox="1">
            <a:spLocks noGrp="1"/>
          </p:cNvSpPr>
          <p:nvPr>
            <p:ph type="title"/>
          </p:nvPr>
        </p:nvSpPr>
        <p:spPr>
          <a:xfrm>
            <a:off x="415600" y="177267"/>
            <a:ext cx="11360800" cy="817600"/>
          </a:xfrm>
          <a:prstGeom prst="rect">
            <a:avLst/>
          </a:prstGeom>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b="1"/>
              <a:t>How we do this - Fin Clip protocol</a:t>
            </a:r>
            <a:endParaRPr b="1"/>
          </a:p>
        </p:txBody>
      </p:sp>
      <p:pic>
        <p:nvPicPr>
          <p:cNvPr id="102" name="Google Shape;102;p19"/>
          <p:cNvPicPr preferRelativeResize="0"/>
          <p:nvPr/>
        </p:nvPicPr>
        <p:blipFill>
          <a:blip r:embed="rId3">
            <a:alphaModFix/>
          </a:blip>
          <a:stretch>
            <a:fillRect/>
          </a:stretch>
        </p:blipFill>
        <p:spPr>
          <a:xfrm>
            <a:off x="1712168" y="994867"/>
            <a:ext cx="8767657" cy="586313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612634B-783E-86B8-C30F-7D428F05C9C2}"/>
              </a:ext>
            </a:extLst>
          </p:cNvPr>
          <p:cNvSpPr txBox="1"/>
          <p:nvPr/>
        </p:nvSpPr>
        <p:spPr>
          <a:xfrm>
            <a:off x="1146050" y="757800"/>
            <a:ext cx="9979150" cy="5002919"/>
          </a:xfrm>
          <a:prstGeom prst="rect">
            <a:avLst/>
          </a:prstGeom>
        </p:spPr>
        <p:txBody>
          <a:bodyPr vert="horz" lIns="91440" tIns="45720" rIns="91440" bIns="45720" rtlCol="0">
            <a:noAutofit/>
          </a:bodyPr>
          <a:lstStyle/>
          <a:p>
            <a:pPr>
              <a:lnSpc>
                <a:spcPct val="115000"/>
              </a:lnSpc>
              <a:spcAft>
                <a:spcPts val="800"/>
              </a:spcAft>
            </a:pPr>
            <a:r>
              <a:rPr lang="en-US" sz="3000" kern="100">
                <a:latin typeface="Aptos" panose="020B0004020202020204" pitchFamily="34" charset="0"/>
                <a:ea typeface="Aptos" panose="020B0004020202020204" pitchFamily="34" charset="0"/>
                <a:cs typeface="Times New Roman" panose="02020603050405020304" pitchFamily="18" charset="0"/>
              </a:rPr>
              <a:t>I</a:t>
            </a:r>
            <a:r>
              <a:rPr lang="en-US" sz="3000" b="1" kern="100">
                <a:latin typeface="Aptos" panose="020B0004020202020204" pitchFamily="34" charset="0"/>
                <a:ea typeface="Aptos" panose="020B0004020202020204" pitchFamily="34" charset="0"/>
                <a:cs typeface="Times New Roman" panose="02020603050405020304" pitchFamily="18" charset="0"/>
              </a:rPr>
              <a:t>n 1918 The Camden Queen Central News reported that  </a:t>
            </a:r>
          </a:p>
          <a:p>
            <a:pPr marL="342900" marR="0" lvl="0" indent="-342900">
              <a:lnSpc>
                <a:spcPct val="115000"/>
              </a:lnSpc>
              <a:spcBef>
                <a:spcPts val="0"/>
              </a:spcBef>
              <a:spcAft>
                <a:spcPts val="0"/>
              </a:spcAft>
              <a:buFont typeface="Symbol" panose="05050102010706020507" pitchFamily="18" charset="2"/>
              <a:buChar char=""/>
            </a:pPr>
            <a:r>
              <a:rPr lang="en-US" sz="3000" i="1" kern="100">
                <a:latin typeface="Aptos" panose="020B0004020202020204" pitchFamily="34" charset="0"/>
                <a:cs typeface="Times New Roman" panose="02020603050405020304" pitchFamily="18" charset="0"/>
              </a:rPr>
              <a:t>Grace</a:t>
            </a:r>
            <a:r>
              <a:rPr lang="en-US" sz="3000" i="1" kern="100">
                <a:latin typeface="Aptos" panose="020B0004020202020204" pitchFamily="34" charset="0"/>
                <a:ea typeface="Aptos" panose="020B0004020202020204" pitchFamily="34" charset="0"/>
                <a:cs typeface="Times New Roman" panose="02020603050405020304" pitchFamily="18" charset="0"/>
              </a:rPr>
              <a:t> Peck and William Harrison Mills - married</a:t>
            </a:r>
          </a:p>
          <a:p>
            <a:pPr marL="342900" marR="0" lvl="0" indent="-342900">
              <a:lnSpc>
                <a:spcPct val="115000"/>
              </a:lnSpc>
              <a:spcBef>
                <a:spcPts val="0"/>
              </a:spcBef>
              <a:spcAft>
                <a:spcPts val="0"/>
              </a:spcAft>
              <a:buFont typeface="Symbol" panose="05050102010706020507" pitchFamily="18" charset="2"/>
              <a:buChar char=""/>
            </a:pPr>
            <a:r>
              <a:rPr lang="en-US" sz="3000" i="1" kern="100">
                <a:latin typeface="Aptos" panose="020B0004020202020204" pitchFamily="34" charset="0"/>
                <a:ea typeface="Aptos" panose="020B0004020202020204" pitchFamily="34" charset="0"/>
                <a:cs typeface="Times New Roman" panose="02020603050405020304" pitchFamily="18" charset="0"/>
              </a:rPr>
              <a:t>Eva Stowell and Ray Stevenson - engaged</a:t>
            </a:r>
          </a:p>
          <a:p>
            <a:pPr marL="342900" marR="0" lvl="0" indent="-342900">
              <a:lnSpc>
                <a:spcPct val="115000"/>
              </a:lnSpc>
              <a:spcBef>
                <a:spcPts val="0"/>
              </a:spcBef>
              <a:spcAft>
                <a:spcPts val="0"/>
              </a:spcAft>
              <a:buFont typeface="Symbol" panose="05050102010706020507" pitchFamily="18" charset="2"/>
              <a:buChar char=""/>
            </a:pPr>
            <a:r>
              <a:rPr lang="en-US" sz="3000" i="1" kern="100">
                <a:latin typeface="Aptos" panose="020B0004020202020204" pitchFamily="34" charset="0"/>
                <a:ea typeface="Aptos" panose="020B0004020202020204" pitchFamily="34" charset="0"/>
                <a:cs typeface="Times New Roman" panose="02020603050405020304" pitchFamily="18" charset="0"/>
              </a:rPr>
              <a:t>A violent electrical storm </a:t>
            </a:r>
          </a:p>
          <a:p>
            <a:pPr marL="742950" marR="0" lvl="1" indent="-285750">
              <a:lnSpc>
                <a:spcPct val="115000"/>
              </a:lnSpc>
              <a:spcBef>
                <a:spcPts val="0"/>
              </a:spcBef>
              <a:spcAft>
                <a:spcPts val="0"/>
              </a:spcAft>
              <a:buFont typeface="Courier New" panose="02070309020205020404" pitchFamily="49" charset="0"/>
              <a:buChar char="o"/>
            </a:pPr>
            <a:r>
              <a:rPr lang="en-US" sz="3000" i="1" kern="100">
                <a:latin typeface="Aptos" panose="020B0004020202020204" pitchFamily="34" charset="0"/>
                <a:ea typeface="Aptos" panose="020B0004020202020204" pitchFamily="34" charset="0"/>
                <a:cs typeface="Times New Roman" panose="02020603050405020304" pitchFamily="18" charset="0"/>
              </a:rPr>
              <a:t>damaged a Church in </a:t>
            </a:r>
            <a:r>
              <a:rPr lang="en-US" sz="3000" i="1" kern="100" err="1">
                <a:latin typeface="Aptos" panose="020B0004020202020204" pitchFamily="34" charset="0"/>
                <a:ea typeface="Aptos" panose="020B0004020202020204" pitchFamily="34" charset="0"/>
                <a:cs typeface="Times New Roman" panose="02020603050405020304" pitchFamily="18" charset="0"/>
              </a:rPr>
              <a:t>McConnellsville</a:t>
            </a:r>
            <a:endParaRPr lang="en-US" sz="3000" i="1" kern="100">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3000" i="1" kern="100">
                <a:latin typeface="Aptos" panose="020B0004020202020204" pitchFamily="34" charset="0"/>
                <a:ea typeface="Aptos" panose="020B0004020202020204" pitchFamily="34" charset="0"/>
                <a:cs typeface="Times New Roman" panose="02020603050405020304" pitchFamily="18" charset="0"/>
              </a:rPr>
              <a:t>three area  barns destroyed by lightning</a:t>
            </a:r>
          </a:p>
          <a:p>
            <a:pPr marL="742950" marR="0" lvl="1" indent="-285750">
              <a:lnSpc>
                <a:spcPct val="115000"/>
              </a:lnSpc>
              <a:spcBef>
                <a:spcPts val="0"/>
              </a:spcBef>
              <a:spcAft>
                <a:spcPts val="800"/>
              </a:spcAft>
              <a:buFont typeface="Courier New" panose="02070309020205020404" pitchFamily="49" charset="0"/>
              <a:buChar char="o"/>
            </a:pPr>
            <a:r>
              <a:rPr lang="en-US" sz="3000" i="1" kern="100">
                <a:latin typeface="Aptos" panose="020B0004020202020204" pitchFamily="34" charset="0"/>
                <a:ea typeface="Aptos" panose="020B0004020202020204" pitchFamily="34" charset="0"/>
                <a:cs typeface="Times New Roman" panose="02020603050405020304" pitchFamily="18" charset="0"/>
              </a:rPr>
              <a:t>burned hay, killed foul and swine</a:t>
            </a:r>
          </a:p>
          <a:p>
            <a:pPr marR="0" lvl="1">
              <a:lnSpc>
                <a:spcPct val="115000"/>
              </a:lnSpc>
              <a:spcBef>
                <a:spcPts val="0"/>
              </a:spcBef>
              <a:spcAft>
                <a:spcPts val="800"/>
              </a:spcAft>
            </a:pPr>
            <a:r>
              <a:rPr lang="en-US" sz="3000" b="1">
                <a:solidFill>
                  <a:srgbClr val="FF0000"/>
                </a:solidFill>
                <a:effectLst/>
              </a:rPr>
              <a:t>Anglers were catching three-to-six- pound brook trout from the Salmon River at Redfield.</a:t>
            </a:r>
          </a:p>
        </p:txBody>
      </p:sp>
    </p:spTree>
    <p:extLst>
      <p:ext uri="{BB962C8B-B14F-4D97-AF65-F5344CB8AC3E}">
        <p14:creationId xmlns:p14="http://schemas.microsoft.com/office/powerpoint/2010/main" val="1356937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 calcmode="lin" valueType="num">
                                      <p:cBhvr additive="base">
                                        <p:cTn id="4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
                                            <p:txEl>
                                              <p:pRg st="7" end="7"/>
                                            </p:txEl>
                                          </p:spTgt>
                                        </p:tgtEl>
                                        <p:attrNameLst>
                                          <p:attrName>style.visibility</p:attrName>
                                        </p:attrNameLst>
                                      </p:cBhvr>
                                      <p:to>
                                        <p:strVal val="visible"/>
                                      </p:to>
                                    </p:set>
                                    <p:anim calcmode="lin" valueType="num">
                                      <p:cBhvr additive="base">
                                        <p:cTn id="49"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107" name="Google Shape;107;p20"/>
          <p:cNvPicPr preferRelativeResize="0"/>
          <p:nvPr/>
        </p:nvPicPr>
        <p:blipFill rotWithShape="1">
          <a:blip r:embed="rId3">
            <a:alphaModFix/>
          </a:blip>
          <a:srcRect l="19573" r="10943"/>
          <a:stretch/>
        </p:blipFill>
        <p:spPr>
          <a:xfrm>
            <a:off x="1" y="316501"/>
            <a:ext cx="3423567" cy="2771524"/>
          </a:xfrm>
          <a:prstGeom prst="rect">
            <a:avLst/>
          </a:prstGeom>
          <a:noFill/>
          <a:ln>
            <a:noFill/>
          </a:ln>
        </p:spPr>
      </p:pic>
      <p:pic>
        <p:nvPicPr>
          <p:cNvPr id="108" name="Google Shape;108;p20"/>
          <p:cNvPicPr preferRelativeResize="0"/>
          <p:nvPr/>
        </p:nvPicPr>
        <p:blipFill>
          <a:blip r:embed="rId4">
            <a:alphaModFix/>
          </a:blip>
          <a:stretch>
            <a:fillRect/>
          </a:stretch>
        </p:blipFill>
        <p:spPr>
          <a:xfrm>
            <a:off x="4207285" y="270934"/>
            <a:ext cx="3816900" cy="2862665"/>
          </a:xfrm>
          <a:prstGeom prst="rect">
            <a:avLst/>
          </a:prstGeom>
          <a:noFill/>
          <a:ln>
            <a:noFill/>
          </a:ln>
        </p:spPr>
      </p:pic>
      <p:pic>
        <p:nvPicPr>
          <p:cNvPr id="109" name="Google Shape;109;p20"/>
          <p:cNvPicPr preferRelativeResize="0"/>
          <p:nvPr/>
        </p:nvPicPr>
        <p:blipFill rotWithShape="1">
          <a:blip r:embed="rId5">
            <a:alphaModFix/>
          </a:blip>
          <a:srcRect t="20627" b="21558"/>
          <a:stretch/>
        </p:blipFill>
        <p:spPr>
          <a:xfrm>
            <a:off x="8640567" y="139184"/>
            <a:ext cx="3423567" cy="2573667"/>
          </a:xfrm>
          <a:prstGeom prst="rect">
            <a:avLst/>
          </a:prstGeom>
          <a:noFill/>
          <a:ln>
            <a:noFill/>
          </a:ln>
        </p:spPr>
      </p:pic>
      <p:pic>
        <p:nvPicPr>
          <p:cNvPr id="110" name="Google Shape;110;p20"/>
          <p:cNvPicPr preferRelativeResize="0"/>
          <p:nvPr/>
        </p:nvPicPr>
        <p:blipFill rotWithShape="1">
          <a:blip r:embed="rId6">
            <a:alphaModFix/>
          </a:blip>
          <a:srcRect t="7147" b="16899"/>
          <a:stretch/>
        </p:blipFill>
        <p:spPr>
          <a:xfrm>
            <a:off x="275334" y="3429001"/>
            <a:ext cx="3284633" cy="3326468"/>
          </a:xfrm>
          <a:prstGeom prst="rect">
            <a:avLst/>
          </a:prstGeom>
          <a:noFill/>
          <a:ln>
            <a:noFill/>
          </a:ln>
        </p:spPr>
      </p:pic>
      <p:pic>
        <p:nvPicPr>
          <p:cNvPr id="111" name="Google Shape;111;p20"/>
          <p:cNvPicPr preferRelativeResize="0"/>
          <p:nvPr/>
        </p:nvPicPr>
        <p:blipFill rotWithShape="1">
          <a:blip r:embed="rId7">
            <a:alphaModFix/>
          </a:blip>
          <a:srcRect t="1719" b="29514"/>
          <a:stretch/>
        </p:blipFill>
        <p:spPr>
          <a:xfrm>
            <a:off x="4710834" y="3088034"/>
            <a:ext cx="3050767" cy="3729501"/>
          </a:xfrm>
          <a:prstGeom prst="rect">
            <a:avLst/>
          </a:prstGeom>
          <a:noFill/>
          <a:ln>
            <a:noFill/>
          </a:ln>
        </p:spPr>
      </p:pic>
      <p:pic>
        <p:nvPicPr>
          <p:cNvPr id="112" name="Google Shape;112;p20"/>
          <p:cNvPicPr preferRelativeResize="0"/>
          <p:nvPr/>
        </p:nvPicPr>
        <p:blipFill rotWithShape="1">
          <a:blip r:embed="rId8">
            <a:alphaModFix/>
          </a:blip>
          <a:srcRect l="18100" t="20853" r="28662" b="8359"/>
          <a:stretch/>
        </p:blipFill>
        <p:spPr>
          <a:xfrm>
            <a:off x="8445367" y="3284334"/>
            <a:ext cx="3746635" cy="3471135"/>
          </a:xfrm>
          <a:prstGeom prst="rect">
            <a:avLst/>
          </a:prstGeom>
          <a:noFill/>
          <a:ln>
            <a:noFill/>
          </a:ln>
        </p:spPr>
      </p:pic>
      <p:sp>
        <p:nvSpPr>
          <p:cNvPr id="113" name="Google Shape;113;p20"/>
          <p:cNvSpPr/>
          <p:nvPr/>
        </p:nvSpPr>
        <p:spPr>
          <a:xfrm>
            <a:off x="3559967" y="1710633"/>
            <a:ext cx="400800" cy="2156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114" name="Google Shape;114;p20"/>
          <p:cNvSpPr/>
          <p:nvPr/>
        </p:nvSpPr>
        <p:spPr>
          <a:xfrm>
            <a:off x="3935000" y="4984433"/>
            <a:ext cx="400800" cy="2156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115" name="Google Shape;115;p20"/>
          <p:cNvSpPr/>
          <p:nvPr/>
        </p:nvSpPr>
        <p:spPr>
          <a:xfrm>
            <a:off x="7903067" y="4984433"/>
            <a:ext cx="400800" cy="2156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116" name="Google Shape;116;p20"/>
          <p:cNvSpPr/>
          <p:nvPr/>
        </p:nvSpPr>
        <p:spPr>
          <a:xfrm>
            <a:off x="8131984" y="1710633"/>
            <a:ext cx="400800" cy="2156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21"/>
          <p:cNvSpPr txBox="1">
            <a:spLocks noGrp="1"/>
          </p:cNvSpPr>
          <p:nvPr>
            <p:ph type="title"/>
          </p:nvPr>
        </p:nvSpPr>
        <p:spPr>
          <a:xfrm>
            <a:off x="415600" y="177267"/>
            <a:ext cx="11360800" cy="817600"/>
          </a:xfrm>
          <a:prstGeom prst="rect">
            <a:avLst/>
          </a:prstGeom>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8965" lvl="0" indent="608965" algn="l" rtl="0">
              <a:spcBef>
                <a:spcPts val="0"/>
              </a:spcBef>
              <a:spcAft>
                <a:spcPts val="0"/>
              </a:spcAft>
              <a:buNone/>
            </a:pPr>
            <a:r>
              <a:rPr lang="en" sz="3600" b="1" dirty="0"/>
              <a:t>Fin clip kits</a:t>
            </a:r>
            <a:endParaRPr lang="en-US" sz="3600" b="1" dirty="0"/>
          </a:p>
        </p:txBody>
      </p:sp>
      <p:sp>
        <p:nvSpPr>
          <p:cNvPr id="122" name="Google Shape;122;p21"/>
          <p:cNvSpPr txBox="1">
            <a:spLocks noGrp="1"/>
          </p:cNvSpPr>
          <p:nvPr>
            <p:ph type="body" idx="1"/>
          </p:nvPr>
        </p:nvSpPr>
        <p:spPr>
          <a:xfrm>
            <a:off x="199833" y="853233"/>
            <a:ext cx="5896000" cy="62280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95000"/>
              </a:lnSpc>
              <a:spcBef>
                <a:spcPts val="0"/>
              </a:spcBef>
              <a:spcAft>
                <a:spcPts val="0"/>
              </a:spcAft>
              <a:buSzPts val="1018"/>
              <a:buNone/>
            </a:pPr>
            <a:r>
              <a:rPr lang="en" sz="3020"/>
              <a:t>Volunteers who go into the field for Trout Power receive:</a:t>
            </a:r>
            <a:endParaRPr sz="3020"/>
          </a:p>
          <a:p>
            <a:pPr marL="609585" lvl="0" indent="-496557" algn="l" rtl="0">
              <a:lnSpc>
                <a:spcPct val="95000"/>
              </a:lnSpc>
              <a:spcBef>
                <a:spcPts val="1600"/>
              </a:spcBef>
              <a:spcAft>
                <a:spcPts val="0"/>
              </a:spcAft>
              <a:buSzPts val="2265"/>
              <a:buChar char="●"/>
            </a:pPr>
            <a:r>
              <a:rPr lang="en" sz="3020"/>
              <a:t>Fin clip kit</a:t>
            </a:r>
            <a:endParaRPr sz="3020"/>
          </a:p>
          <a:p>
            <a:pPr marL="1219170" lvl="1" indent="-465231" algn="l" rtl="0">
              <a:lnSpc>
                <a:spcPct val="95000"/>
              </a:lnSpc>
              <a:spcBef>
                <a:spcPts val="0"/>
              </a:spcBef>
              <a:spcAft>
                <a:spcPts val="0"/>
              </a:spcAft>
              <a:buSzPts val="1895"/>
              <a:buChar char="○"/>
            </a:pPr>
            <a:r>
              <a:rPr lang="en" sz="2527"/>
              <a:t>Scissors</a:t>
            </a:r>
            <a:endParaRPr sz="2527"/>
          </a:p>
          <a:p>
            <a:pPr marL="1219170" lvl="1" indent="-465231" algn="l" rtl="0">
              <a:lnSpc>
                <a:spcPct val="95000"/>
              </a:lnSpc>
              <a:spcBef>
                <a:spcPts val="0"/>
              </a:spcBef>
              <a:spcAft>
                <a:spcPts val="0"/>
              </a:spcAft>
              <a:buSzPts val="1895"/>
              <a:buChar char="○"/>
            </a:pPr>
            <a:r>
              <a:rPr lang="en" sz="2527"/>
              <a:t>Lighter (for sterilization)</a:t>
            </a:r>
            <a:endParaRPr sz="2527"/>
          </a:p>
          <a:p>
            <a:pPr marL="1219170" lvl="1" indent="-465231" algn="l" rtl="0">
              <a:lnSpc>
                <a:spcPct val="95000"/>
              </a:lnSpc>
              <a:spcBef>
                <a:spcPts val="0"/>
              </a:spcBef>
              <a:spcAft>
                <a:spcPts val="0"/>
              </a:spcAft>
              <a:buSzPts val="1895"/>
              <a:buChar char="○"/>
            </a:pPr>
            <a:r>
              <a:rPr lang="en" sz="2527"/>
              <a:t>Vials with ethanol for clips</a:t>
            </a:r>
            <a:endParaRPr sz="2527"/>
          </a:p>
          <a:p>
            <a:pPr marL="609585" lvl="0" indent="-496557" algn="l" rtl="0">
              <a:lnSpc>
                <a:spcPct val="95000"/>
              </a:lnSpc>
              <a:spcBef>
                <a:spcPts val="0"/>
              </a:spcBef>
              <a:spcAft>
                <a:spcPts val="0"/>
              </a:spcAft>
              <a:buSzPts val="2265"/>
              <a:buChar char="●"/>
            </a:pPr>
            <a:r>
              <a:rPr lang="en" sz="3020"/>
              <a:t>Log sheet</a:t>
            </a:r>
            <a:endParaRPr sz="3020"/>
          </a:p>
          <a:p>
            <a:pPr marL="609585" lvl="0" indent="-496557" algn="l" rtl="0">
              <a:lnSpc>
                <a:spcPct val="95000"/>
              </a:lnSpc>
              <a:spcBef>
                <a:spcPts val="0"/>
              </a:spcBef>
              <a:spcAft>
                <a:spcPts val="0"/>
              </a:spcAft>
              <a:buSzPts val="2265"/>
              <a:buChar char="●"/>
            </a:pPr>
            <a:r>
              <a:rPr lang="en" sz="3020"/>
              <a:t>Instructions on where to go and what direction to fish</a:t>
            </a:r>
            <a:endParaRPr sz="3020"/>
          </a:p>
          <a:p>
            <a:pPr marL="0" lvl="0" indent="0" algn="l" rtl="0">
              <a:lnSpc>
                <a:spcPct val="95000"/>
              </a:lnSpc>
              <a:spcBef>
                <a:spcPts val="1600"/>
              </a:spcBef>
              <a:spcAft>
                <a:spcPts val="1600"/>
              </a:spcAft>
              <a:buSzPts val="1018"/>
              <a:buNone/>
            </a:pPr>
            <a:r>
              <a:rPr lang="en" sz="3020"/>
              <a:t>**All volunteers sign waivers and are trained in safety procedures before going into the field</a:t>
            </a:r>
            <a:endParaRPr sz="3020"/>
          </a:p>
        </p:txBody>
      </p:sp>
      <p:pic>
        <p:nvPicPr>
          <p:cNvPr id="123" name="Google Shape;123;p21"/>
          <p:cNvPicPr preferRelativeResize="0"/>
          <p:nvPr/>
        </p:nvPicPr>
        <p:blipFill rotWithShape="1">
          <a:blip r:embed="rId3">
            <a:alphaModFix/>
          </a:blip>
          <a:srcRect r="17416"/>
          <a:stretch/>
        </p:blipFill>
        <p:spPr>
          <a:xfrm rot="16200000">
            <a:off x="7073917" y="-977916"/>
            <a:ext cx="3182967" cy="5138799"/>
          </a:xfrm>
          <a:prstGeom prst="rect">
            <a:avLst/>
          </a:prstGeom>
          <a:noFill/>
          <a:ln>
            <a:noFill/>
          </a:ln>
        </p:spPr>
      </p:pic>
      <p:pic>
        <p:nvPicPr>
          <p:cNvPr id="124" name="Google Shape;124;p21"/>
          <p:cNvPicPr preferRelativeResize="0"/>
          <p:nvPr/>
        </p:nvPicPr>
        <p:blipFill rotWithShape="1">
          <a:blip r:embed="rId4">
            <a:alphaModFix/>
          </a:blip>
          <a:srcRect l="6402"/>
          <a:stretch/>
        </p:blipFill>
        <p:spPr>
          <a:xfrm rot="5400000">
            <a:off x="6874118" y="2422434"/>
            <a:ext cx="3582567" cy="5103633"/>
          </a:xfrm>
          <a:prstGeom prst="rect">
            <a:avLst/>
          </a:prstGeom>
          <a:noFill/>
          <a:ln>
            <a:noFill/>
          </a:ln>
        </p:spPr>
      </p:pic>
      <p:cxnSp>
        <p:nvCxnSpPr>
          <p:cNvPr id="125" name="Google Shape;125;p21"/>
          <p:cNvCxnSpPr/>
          <p:nvPr/>
        </p:nvCxnSpPr>
        <p:spPr>
          <a:xfrm rot="10800000" flipH="1">
            <a:off x="2939133" y="1915067"/>
            <a:ext cx="3736400" cy="382000"/>
          </a:xfrm>
          <a:prstGeom prst="straightConnector1">
            <a:avLst/>
          </a:prstGeom>
          <a:noFill/>
          <a:ln w="28575" cap="flat" cmpd="sng">
            <a:solidFill>
              <a:schemeClr val="dk1"/>
            </a:solidFill>
            <a:prstDash val="solid"/>
            <a:round/>
            <a:headEnd type="none" w="med" len="med"/>
            <a:tailEnd type="triangle" w="med" len="med"/>
          </a:ln>
        </p:spPr>
      </p:cxn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2"/>
          <p:cNvSpPr txBox="1">
            <a:spLocks noGrp="1"/>
          </p:cNvSpPr>
          <p:nvPr>
            <p:ph type="title"/>
          </p:nvPr>
        </p:nvSpPr>
        <p:spPr>
          <a:xfrm>
            <a:off x="415600" y="593367"/>
            <a:ext cx="11360800" cy="817600"/>
          </a:xfrm>
          <a:prstGeom prst="rect">
            <a:avLst/>
          </a:prstGeom>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3600" b="1" dirty="0"/>
              <a:t>Type of Genetic Analysis Done 2016-2019</a:t>
            </a:r>
            <a:endParaRPr sz="3600" b="1" dirty="0"/>
          </a:p>
        </p:txBody>
      </p:sp>
      <p:sp>
        <p:nvSpPr>
          <p:cNvPr id="131" name="Google Shape;131;p22"/>
          <p:cNvSpPr txBox="1">
            <a:spLocks noGrp="1"/>
          </p:cNvSpPr>
          <p:nvPr>
            <p:ph type="body" idx="1"/>
          </p:nvPr>
        </p:nvSpPr>
        <p:spPr>
          <a:xfrm>
            <a:off x="415600" y="1562133"/>
            <a:ext cx="11360800" cy="4529600"/>
          </a:xfrm>
          <a:prstGeom prst="rect">
            <a:avLst/>
          </a:prstGeom>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3733"/>
              <a:t>From 2016 - 2019, Trout Power used a genetic analysis technique called </a:t>
            </a:r>
            <a:r>
              <a:rPr lang="en" sz="3733" b="1"/>
              <a:t>microsatellite analysis</a:t>
            </a:r>
            <a:r>
              <a:rPr lang="en" sz="3733"/>
              <a:t>.</a:t>
            </a:r>
            <a:endParaRPr sz="3733"/>
          </a:p>
          <a:p>
            <a:pPr marL="0" lvl="0" indent="0" algn="l" rtl="0">
              <a:spcBef>
                <a:spcPts val="1600"/>
              </a:spcBef>
              <a:spcAft>
                <a:spcPts val="0"/>
              </a:spcAft>
              <a:buNone/>
            </a:pPr>
            <a:endParaRPr sz="3733"/>
          </a:p>
          <a:p>
            <a:pPr marL="0" lvl="0" indent="0" algn="l" rtl="0">
              <a:spcBef>
                <a:spcPts val="1600"/>
              </a:spcBef>
              <a:spcAft>
                <a:spcPts val="1600"/>
              </a:spcAft>
              <a:buNone/>
            </a:pPr>
            <a:r>
              <a:rPr lang="en" sz="3733"/>
              <a:t>The following is a surface level synopsis of how microsat works and the genetic data it has provided us.</a:t>
            </a:r>
            <a:endParaRPr sz="3733"/>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137" name="Google Shape;137;p23" descr="Stream+Brook+Trout+(Clear+Background).png"/>
          <p:cNvPicPr preferRelativeResize="0"/>
          <p:nvPr/>
        </p:nvPicPr>
        <p:blipFill rotWithShape="1">
          <a:blip r:embed="rId3">
            <a:alphaModFix/>
          </a:blip>
          <a:srcRect/>
          <a:stretch/>
        </p:blipFill>
        <p:spPr>
          <a:xfrm>
            <a:off x="613270" y="1725560"/>
            <a:ext cx="2894332" cy="1332429"/>
          </a:xfrm>
          <a:prstGeom prst="rect">
            <a:avLst/>
          </a:prstGeom>
          <a:noFill/>
          <a:ln>
            <a:noFill/>
          </a:ln>
        </p:spPr>
      </p:pic>
      <p:pic>
        <p:nvPicPr>
          <p:cNvPr id="138" name="Google Shape;138;p23" descr="Stream+Brook+Trout+(Clear+Background).png"/>
          <p:cNvPicPr preferRelativeResize="0"/>
          <p:nvPr/>
        </p:nvPicPr>
        <p:blipFill rotWithShape="1">
          <a:blip r:embed="rId4">
            <a:alphaModFix/>
          </a:blip>
          <a:srcRect/>
          <a:stretch/>
        </p:blipFill>
        <p:spPr>
          <a:xfrm>
            <a:off x="613270" y="3057990"/>
            <a:ext cx="2894332" cy="1332429"/>
          </a:xfrm>
          <a:prstGeom prst="rect">
            <a:avLst/>
          </a:prstGeom>
          <a:noFill/>
          <a:ln>
            <a:noFill/>
          </a:ln>
        </p:spPr>
      </p:pic>
      <p:pic>
        <p:nvPicPr>
          <p:cNvPr id="139" name="Google Shape;139;p23" descr="Stream+Brook+Trout+(Clear+Background).png"/>
          <p:cNvPicPr preferRelativeResize="0"/>
          <p:nvPr/>
        </p:nvPicPr>
        <p:blipFill rotWithShape="1">
          <a:blip r:embed="rId5">
            <a:alphaModFix/>
          </a:blip>
          <a:srcRect/>
          <a:stretch/>
        </p:blipFill>
        <p:spPr>
          <a:xfrm>
            <a:off x="613270" y="4390418"/>
            <a:ext cx="2894332" cy="1332429"/>
          </a:xfrm>
          <a:prstGeom prst="rect">
            <a:avLst/>
          </a:prstGeom>
          <a:noFill/>
          <a:ln>
            <a:noFill/>
          </a:ln>
        </p:spPr>
      </p:pic>
      <p:sp>
        <p:nvSpPr>
          <p:cNvPr id="140" name="Google Shape;140;p23"/>
          <p:cNvSpPr txBox="1"/>
          <p:nvPr/>
        </p:nvSpPr>
        <p:spPr>
          <a:xfrm>
            <a:off x="4545196" y="1614617"/>
            <a:ext cx="4680000" cy="2339600"/>
          </a:xfrm>
          <a:prstGeom prst="rect">
            <a:avLst/>
          </a:prstGeom>
          <a:noFill/>
          <a:ln>
            <a:noFill/>
          </a:ln>
        </p:spPr>
        <p:txBody>
          <a:bodyPr spcFirstLastPara="1" wrap="square" lIns="121900" tIns="60933" rIns="121900" bIns="60933"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r>
              <a:rPr lang="en" sz="2400" b="1">
                <a:solidFill>
                  <a:srgbClr val="FFC000"/>
                </a:solidFill>
                <a:latin typeface="Calibri"/>
                <a:ea typeface="Calibri"/>
                <a:cs typeface="Calibri"/>
                <a:sym typeface="Calibri"/>
              </a:rPr>
              <a:t>Population 1</a:t>
            </a:r>
            <a:endParaRPr sz="2489"/>
          </a:p>
          <a:p>
            <a:pPr marL="0" marR="0" lvl="0" indent="0" algn="l" rtl="0">
              <a:spcBef>
                <a:spcPts val="0"/>
              </a:spcBef>
              <a:spcAft>
                <a:spcPts val="0"/>
              </a:spcAft>
              <a:buNone/>
            </a:pPr>
            <a:r>
              <a:rPr lang="en" sz="1800">
                <a:solidFill>
                  <a:srgbClr val="FFC000"/>
                </a:solidFill>
                <a:latin typeface="Calibri"/>
                <a:ea typeface="Calibri"/>
                <a:cs typeface="Calibri"/>
                <a:sym typeface="Calibri"/>
              </a:rPr>
              <a:t>GCGCGCGCGCGCGCGC</a:t>
            </a:r>
            <a:endParaRPr sz="2489"/>
          </a:p>
          <a:p>
            <a:pPr marL="0" marR="0" lvl="0" indent="0" algn="l" rtl="0">
              <a:spcBef>
                <a:spcPts val="0"/>
              </a:spcBef>
              <a:spcAft>
                <a:spcPts val="0"/>
              </a:spcAft>
              <a:buNone/>
            </a:pPr>
            <a:r>
              <a:rPr lang="en" sz="1800">
                <a:solidFill>
                  <a:srgbClr val="FFC000"/>
                </a:solidFill>
                <a:latin typeface="Calibri"/>
                <a:ea typeface="Calibri"/>
                <a:cs typeface="Calibri"/>
                <a:sym typeface="Calibri"/>
              </a:rPr>
              <a:t>GCGCGCGCGCGCGC</a:t>
            </a:r>
            <a:endParaRPr sz="2489"/>
          </a:p>
          <a:p>
            <a:pPr marL="0" marR="0" lvl="0" indent="0" algn="l" rtl="0">
              <a:spcBef>
                <a:spcPts val="0"/>
              </a:spcBef>
              <a:spcAft>
                <a:spcPts val="0"/>
              </a:spcAft>
              <a:buNone/>
            </a:pPr>
            <a:r>
              <a:rPr lang="en" sz="1800">
                <a:solidFill>
                  <a:srgbClr val="FFC000"/>
                </a:solidFill>
                <a:latin typeface="Calibri"/>
                <a:ea typeface="Calibri"/>
                <a:cs typeface="Calibri"/>
                <a:sym typeface="Calibri"/>
              </a:rPr>
              <a:t>GCGCGCGCGCGCGCGC</a:t>
            </a:r>
            <a:endParaRPr sz="2489"/>
          </a:p>
          <a:p>
            <a:pPr marL="0" marR="0" lvl="0" indent="0" algn="l" rtl="0">
              <a:spcBef>
                <a:spcPts val="0"/>
              </a:spcBef>
              <a:spcAft>
                <a:spcPts val="0"/>
              </a:spcAft>
              <a:buNone/>
            </a:pPr>
            <a:r>
              <a:rPr lang="en" sz="1800">
                <a:solidFill>
                  <a:srgbClr val="FFC000"/>
                </a:solidFill>
                <a:latin typeface="Calibri"/>
                <a:ea typeface="Calibri"/>
                <a:cs typeface="Calibri"/>
                <a:sym typeface="Calibri"/>
              </a:rPr>
              <a:t>GCGCGCGCGCGCGCGC</a:t>
            </a:r>
            <a:endParaRPr sz="2489"/>
          </a:p>
          <a:p>
            <a:pPr marL="0" marR="0" lvl="0" indent="0" algn="l" rtl="0">
              <a:spcBef>
                <a:spcPts val="0"/>
              </a:spcBef>
              <a:spcAft>
                <a:spcPts val="0"/>
              </a:spcAft>
              <a:buNone/>
            </a:pPr>
            <a:endParaRPr sz="2400">
              <a:solidFill>
                <a:srgbClr val="FEFEFE"/>
              </a:solidFill>
              <a:latin typeface="Calibri"/>
              <a:ea typeface="Calibri"/>
              <a:cs typeface="Calibri"/>
              <a:sym typeface="Calibri"/>
            </a:endParaRPr>
          </a:p>
          <a:p>
            <a:pPr marL="0" marR="0" lvl="0" indent="0" algn="l" rtl="0">
              <a:spcBef>
                <a:spcPts val="0"/>
              </a:spcBef>
              <a:spcAft>
                <a:spcPts val="0"/>
              </a:spcAft>
              <a:buNone/>
            </a:pPr>
            <a:endParaRPr sz="2400">
              <a:solidFill>
                <a:srgbClr val="FEFEFE"/>
              </a:solidFill>
              <a:latin typeface="Calibri"/>
              <a:ea typeface="Calibri"/>
              <a:cs typeface="Calibri"/>
              <a:sym typeface="Calibri"/>
            </a:endParaRPr>
          </a:p>
        </p:txBody>
      </p:sp>
      <p:sp>
        <p:nvSpPr>
          <p:cNvPr id="141" name="Google Shape;141;p23"/>
          <p:cNvSpPr txBox="1"/>
          <p:nvPr/>
        </p:nvSpPr>
        <p:spPr>
          <a:xfrm>
            <a:off x="4458929" y="4695272"/>
            <a:ext cx="4680000" cy="1970000"/>
          </a:xfrm>
          <a:prstGeom prst="rect">
            <a:avLst/>
          </a:prstGeom>
          <a:noFill/>
          <a:ln>
            <a:noFill/>
          </a:ln>
        </p:spPr>
        <p:txBody>
          <a:bodyPr spcFirstLastPara="1" wrap="square" lIns="121900" tIns="60933" rIns="121900" bIns="60933"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r>
              <a:rPr lang="en" sz="2400" b="1">
                <a:solidFill>
                  <a:srgbClr val="FF0000"/>
                </a:solidFill>
                <a:latin typeface="Calibri"/>
                <a:ea typeface="Calibri"/>
                <a:cs typeface="Calibri"/>
                <a:sym typeface="Calibri"/>
              </a:rPr>
              <a:t>Hatchery Population</a:t>
            </a:r>
            <a:endParaRPr sz="2489"/>
          </a:p>
          <a:p>
            <a:pPr marL="0" marR="0" lvl="0" indent="0" algn="l" rtl="0">
              <a:spcBef>
                <a:spcPts val="0"/>
              </a:spcBef>
              <a:spcAft>
                <a:spcPts val="0"/>
              </a:spcAft>
              <a:buNone/>
            </a:pPr>
            <a:r>
              <a:rPr lang="en" sz="1800">
                <a:solidFill>
                  <a:srgbClr val="FF0000"/>
                </a:solidFill>
                <a:latin typeface="Calibri"/>
                <a:ea typeface="Calibri"/>
                <a:cs typeface="Calibri"/>
                <a:sym typeface="Calibri"/>
              </a:rPr>
              <a:t>GCGCGC</a:t>
            </a:r>
            <a:endParaRPr sz="2489"/>
          </a:p>
          <a:p>
            <a:pPr marL="0" marR="0" lvl="0" indent="0" algn="l" rtl="0">
              <a:spcBef>
                <a:spcPts val="0"/>
              </a:spcBef>
              <a:spcAft>
                <a:spcPts val="0"/>
              </a:spcAft>
              <a:buNone/>
            </a:pPr>
            <a:r>
              <a:rPr lang="en" sz="1800">
                <a:solidFill>
                  <a:srgbClr val="FF0000"/>
                </a:solidFill>
                <a:latin typeface="Calibri"/>
                <a:ea typeface="Calibri"/>
                <a:cs typeface="Calibri"/>
                <a:sym typeface="Calibri"/>
              </a:rPr>
              <a:t>GCGCGC</a:t>
            </a:r>
            <a:endParaRPr sz="2489"/>
          </a:p>
          <a:p>
            <a:pPr marL="0" marR="0" lvl="0" indent="0" algn="l" rtl="0">
              <a:spcBef>
                <a:spcPts val="0"/>
              </a:spcBef>
              <a:spcAft>
                <a:spcPts val="0"/>
              </a:spcAft>
              <a:buNone/>
            </a:pPr>
            <a:r>
              <a:rPr lang="en" sz="1800">
                <a:solidFill>
                  <a:srgbClr val="FF0000"/>
                </a:solidFill>
                <a:latin typeface="Calibri"/>
                <a:ea typeface="Calibri"/>
                <a:cs typeface="Calibri"/>
                <a:sym typeface="Calibri"/>
              </a:rPr>
              <a:t>GCGCGC</a:t>
            </a:r>
            <a:endParaRPr sz="2489"/>
          </a:p>
          <a:p>
            <a:pPr marL="0" marR="0" lvl="0" indent="0" algn="l" rtl="0">
              <a:spcBef>
                <a:spcPts val="0"/>
              </a:spcBef>
              <a:spcAft>
                <a:spcPts val="0"/>
              </a:spcAft>
              <a:buNone/>
            </a:pPr>
            <a:r>
              <a:rPr lang="en" sz="1800">
                <a:solidFill>
                  <a:srgbClr val="FF0000"/>
                </a:solidFill>
                <a:latin typeface="Calibri"/>
                <a:ea typeface="Calibri"/>
                <a:cs typeface="Calibri"/>
                <a:sym typeface="Calibri"/>
              </a:rPr>
              <a:t>GCGCGC</a:t>
            </a:r>
            <a:endParaRPr sz="2489"/>
          </a:p>
          <a:p>
            <a:pPr marL="0" marR="0" lvl="0" indent="0" algn="l" rtl="0">
              <a:spcBef>
                <a:spcPts val="0"/>
              </a:spcBef>
              <a:spcAft>
                <a:spcPts val="0"/>
              </a:spcAft>
              <a:buNone/>
            </a:pPr>
            <a:endParaRPr sz="2400">
              <a:solidFill>
                <a:srgbClr val="FEFEFE"/>
              </a:solidFill>
              <a:latin typeface="Calibri"/>
              <a:ea typeface="Calibri"/>
              <a:cs typeface="Calibri"/>
              <a:sym typeface="Calibri"/>
            </a:endParaRPr>
          </a:p>
        </p:txBody>
      </p:sp>
      <p:sp>
        <p:nvSpPr>
          <p:cNvPr id="142" name="Google Shape;142;p23"/>
          <p:cNvSpPr txBox="1"/>
          <p:nvPr/>
        </p:nvSpPr>
        <p:spPr>
          <a:xfrm>
            <a:off x="8280707" y="667769"/>
            <a:ext cx="3408800" cy="3077711"/>
          </a:xfrm>
          <a:prstGeom prst="rect">
            <a:avLst/>
          </a:prstGeom>
          <a:noFill/>
          <a:ln>
            <a:noFill/>
          </a:ln>
        </p:spPr>
        <p:txBody>
          <a:bodyPr spcFirstLastPara="1" wrap="square" lIns="121900" tIns="60933" rIns="121900" bIns="60933"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r>
              <a:rPr lang="en" sz="2400" b="1">
                <a:solidFill>
                  <a:schemeClr val="dk1"/>
                </a:solidFill>
                <a:latin typeface="Old Standard TT"/>
                <a:ea typeface="Old Standard TT"/>
                <a:cs typeface="Old Standard TT"/>
                <a:sym typeface="Old Standard TT"/>
              </a:rPr>
              <a:t>We can visualize this across many fish with bar plots that represent the percentage of ancestry derived from each population (where each vertical bar represents a fish)</a:t>
            </a:r>
            <a:endParaRPr sz="2489">
              <a:solidFill>
                <a:schemeClr val="dk1"/>
              </a:solidFill>
              <a:latin typeface="Old Standard TT"/>
              <a:ea typeface="Old Standard TT"/>
              <a:cs typeface="Old Standard TT"/>
              <a:sym typeface="Old Standard TT"/>
            </a:endParaRPr>
          </a:p>
        </p:txBody>
      </p:sp>
      <p:sp>
        <p:nvSpPr>
          <p:cNvPr id="143" name="Google Shape;143;p23"/>
          <p:cNvSpPr txBox="1"/>
          <p:nvPr/>
        </p:nvSpPr>
        <p:spPr>
          <a:xfrm>
            <a:off x="1766992" y="138308"/>
            <a:ext cx="8658000" cy="738800"/>
          </a:xfrm>
          <a:prstGeom prst="rect">
            <a:avLst/>
          </a:prstGeom>
          <a:noFill/>
          <a:ln>
            <a:noFill/>
          </a:ln>
        </p:spPr>
        <p:txBody>
          <a:bodyPr spcFirstLastPara="1" wrap="square" lIns="121900" tIns="60933" rIns="121900" bIns="60933"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r>
              <a:rPr lang="en" sz="4000" b="1">
                <a:solidFill>
                  <a:schemeClr val="dk1"/>
                </a:solidFill>
                <a:latin typeface="Old Standard TT"/>
                <a:ea typeface="Old Standard TT"/>
                <a:cs typeface="Old Standard TT"/>
                <a:sym typeface="Old Standard TT"/>
              </a:rPr>
              <a:t>Microsatellite analysis</a:t>
            </a:r>
            <a:endParaRPr sz="3067" b="1">
              <a:solidFill>
                <a:schemeClr val="dk1"/>
              </a:solidFill>
              <a:latin typeface="Old Standard TT"/>
              <a:ea typeface="Old Standard TT"/>
              <a:cs typeface="Old Standard TT"/>
              <a:sym typeface="Old Standard TT"/>
            </a:endParaRPr>
          </a:p>
        </p:txBody>
      </p:sp>
      <p:sp>
        <p:nvSpPr>
          <p:cNvPr id="144" name="Google Shape;144;p23"/>
          <p:cNvSpPr txBox="1"/>
          <p:nvPr/>
        </p:nvSpPr>
        <p:spPr>
          <a:xfrm>
            <a:off x="4458923" y="3161113"/>
            <a:ext cx="4680000" cy="2339600"/>
          </a:xfrm>
          <a:prstGeom prst="rect">
            <a:avLst/>
          </a:prstGeom>
          <a:noFill/>
          <a:ln>
            <a:noFill/>
          </a:ln>
        </p:spPr>
        <p:txBody>
          <a:bodyPr spcFirstLastPara="1" wrap="square" lIns="121900" tIns="60933" rIns="121900" bIns="60933"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r>
              <a:rPr lang="en" sz="2400" b="1">
                <a:solidFill>
                  <a:srgbClr val="FFC000"/>
                </a:solidFill>
                <a:latin typeface="Calibri"/>
                <a:ea typeface="Calibri"/>
                <a:cs typeface="Calibri"/>
                <a:sym typeface="Calibri"/>
              </a:rPr>
              <a:t>Pop 1 / </a:t>
            </a:r>
            <a:r>
              <a:rPr lang="en" sz="2400" b="1">
                <a:solidFill>
                  <a:srgbClr val="FF0000"/>
                </a:solidFill>
                <a:latin typeface="Calibri"/>
                <a:ea typeface="Calibri"/>
                <a:cs typeface="Calibri"/>
                <a:sym typeface="Calibri"/>
              </a:rPr>
              <a:t>Hatchery Hybrid</a:t>
            </a:r>
            <a:endParaRPr sz="2489"/>
          </a:p>
          <a:p>
            <a:pPr marL="0" marR="0" lvl="0" indent="0" algn="l" rtl="0">
              <a:spcBef>
                <a:spcPts val="0"/>
              </a:spcBef>
              <a:spcAft>
                <a:spcPts val="0"/>
              </a:spcAft>
              <a:buNone/>
            </a:pPr>
            <a:r>
              <a:rPr lang="en" sz="1800">
                <a:solidFill>
                  <a:srgbClr val="FFC000"/>
                </a:solidFill>
                <a:latin typeface="Calibri"/>
                <a:ea typeface="Calibri"/>
                <a:cs typeface="Calibri"/>
                <a:sym typeface="Calibri"/>
              </a:rPr>
              <a:t>GCGCGCGCGCGCGCGC</a:t>
            </a:r>
            <a:endParaRPr sz="2489"/>
          </a:p>
          <a:p>
            <a:pPr marL="0" marR="0" lvl="0" indent="0" algn="l" rtl="0">
              <a:spcBef>
                <a:spcPts val="0"/>
              </a:spcBef>
              <a:spcAft>
                <a:spcPts val="0"/>
              </a:spcAft>
              <a:buNone/>
            </a:pPr>
            <a:r>
              <a:rPr lang="en" sz="1800">
                <a:solidFill>
                  <a:srgbClr val="FF0000"/>
                </a:solidFill>
                <a:latin typeface="Calibri"/>
                <a:ea typeface="Calibri"/>
                <a:cs typeface="Calibri"/>
                <a:sym typeface="Calibri"/>
              </a:rPr>
              <a:t>GCGCGC</a:t>
            </a:r>
            <a:endParaRPr sz="2489"/>
          </a:p>
          <a:p>
            <a:pPr marL="0" marR="0" lvl="0" indent="0" algn="l" rtl="0">
              <a:spcBef>
                <a:spcPts val="0"/>
              </a:spcBef>
              <a:spcAft>
                <a:spcPts val="0"/>
              </a:spcAft>
              <a:buNone/>
            </a:pPr>
            <a:r>
              <a:rPr lang="en" sz="1800">
                <a:solidFill>
                  <a:srgbClr val="FFC000"/>
                </a:solidFill>
                <a:latin typeface="Calibri"/>
                <a:ea typeface="Calibri"/>
                <a:cs typeface="Calibri"/>
                <a:sym typeface="Calibri"/>
              </a:rPr>
              <a:t>GCGCGCGCGCGCGCGC</a:t>
            </a:r>
            <a:endParaRPr sz="2489"/>
          </a:p>
          <a:p>
            <a:pPr marL="0" marR="0" lvl="0" indent="0" algn="l" rtl="0">
              <a:spcBef>
                <a:spcPts val="0"/>
              </a:spcBef>
              <a:spcAft>
                <a:spcPts val="0"/>
              </a:spcAft>
              <a:buNone/>
            </a:pPr>
            <a:r>
              <a:rPr lang="en" sz="1800">
                <a:solidFill>
                  <a:srgbClr val="FF0000"/>
                </a:solidFill>
                <a:latin typeface="Calibri"/>
                <a:ea typeface="Calibri"/>
                <a:cs typeface="Calibri"/>
                <a:sym typeface="Calibri"/>
              </a:rPr>
              <a:t>GCGCGC</a:t>
            </a:r>
            <a:endParaRPr sz="2489"/>
          </a:p>
          <a:p>
            <a:pPr marL="0" marR="0" lvl="0" indent="0" algn="l" rtl="0">
              <a:spcBef>
                <a:spcPts val="0"/>
              </a:spcBef>
              <a:spcAft>
                <a:spcPts val="0"/>
              </a:spcAft>
              <a:buNone/>
            </a:pPr>
            <a:endParaRPr sz="2400">
              <a:solidFill>
                <a:srgbClr val="FEFEFE"/>
              </a:solidFill>
              <a:latin typeface="Calibri"/>
              <a:ea typeface="Calibri"/>
              <a:cs typeface="Calibri"/>
              <a:sym typeface="Calibri"/>
            </a:endParaRPr>
          </a:p>
          <a:p>
            <a:pPr marL="0" marR="0" lvl="0" indent="0" algn="l" rtl="0">
              <a:spcBef>
                <a:spcPts val="0"/>
              </a:spcBef>
              <a:spcAft>
                <a:spcPts val="0"/>
              </a:spcAft>
              <a:buNone/>
            </a:pPr>
            <a:endParaRPr sz="2400">
              <a:solidFill>
                <a:srgbClr val="FEFEFE"/>
              </a:solidFill>
              <a:latin typeface="Calibri"/>
              <a:ea typeface="Calibri"/>
              <a:cs typeface="Calibri"/>
              <a:sym typeface="Calibri"/>
            </a:endParaRPr>
          </a:p>
        </p:txBody>
      </p:sp>
      <p:sp>
        <p:nvSpPr>
          <p:cNvPr id="145" name="Google Shape;145;p23"/>
          <p:cNvSpPr/>
          <p:nvPr/>
        </p:nvSpPr>
        <p:spPr>
          <a:xfrm>
            <a:off x="8416977" y="4130869"/>
            <a:ext cx="104800" cy="1498800"/>
          </a:xfrm>
          <a:prstGeom prst="rect">
            <a:avLst/>
          </a:prstGeom>
          <a:solidFill>
            <a:srgbClr val="FFBF03"/>
          </a:solidFill>
          <a:ln>
            <a:noFill/>
          </a:ln>
        </p:spPr>
        <p:txBody>
          <a:bodyPr spcFirstLastPara="1" wrap="square" lIns="121900" tIns="60933" rIns="121900" bIns="6093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6" name="Google Shape;146;p23"/>
          <p:cNvSpPr/>
          <p:nvPr/>
        </p:nvSpPr>
        <p:spPr>
          <a:xfrm>
            <a:off x="8562609" y="4130869"/>
            <a:ext cx="104800" cy="1498800"/>
          </a:xfrm>
          <a:prstGeom prst="rect">
            <a:avLst/>
          </a:prstGeom>
          <a:solidFill>
            <a:srgbClr val="FFBF03"/>
          </a:solidFill>
          <a:ln>
            <a:noFill/>
          </a:ln>
        </p:spPr>
        <p:txBody>
          <a:bodyPr spcFirstLastPara="1" wrap="square" lIns="121900" tIns="60933" rIns="121900" bIns="6093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7" name="Google Shape;147;p23"/>
          <p:cNvSpPr/>
          <p:nvPr/>
        </p:nvSpPr>
        <p:spPr>
          <a:xfrm>
            <a:off x="8711829" y="4130869"/>
            <a:ext cx="104800" cy="1498800"/>
          </a:xfrm>
          <a:prstGeom prst="rect">
            <a:avLst/>
          </a:prstGeom>
          <a:solidFill>
            <a:srgbClr val="FFBF03"/>
          </a:solidFill>
          <a:ln>
            <a:noFill/>
          </a:ln>
        </p:spPr>
        <p:txBody>
          <a:bodyPr spcFirstLastPara="1" wrap="square" lIns="121900" tIns="60933" rIns="121900" bIns="6093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8" name="Google Shape;148;p23"/>
          <p:cNvSpPr/>
          <p:nvPr/>
        </p:nvSpPr>
        <p:spPr>
          <a:xfrm>
            <a:off x="8853960" y="4130869"/>
            <a:ext cx="104800" cy="1498800"/>
          </a:xfrm>
          <a:prstGeom prst="rect">
            <a:avLst/>
          </a:prstGeom>
          <a:solidFill>
            <a:srgbClr val="FFBF03"/>
          </a:solidFill>
          <a:ln>
            <a:noFill/>
          </a:ln>
        </p:spPr>
        <p:txBody>
          <a:bodyPr spcFirstLastPara="1" wrap="square" lIns="121900" tIns="60933" rIns="121900" bIns="6093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9" name="Google Shape;149;p23"/>
          <p:cNvSpPr/>
          <p:nvPr/>
        </p:nvSpPr>
        <p:spPr>
          <a:xfrm>
            <a:off x="9011512" y="4130869"/>
            <a:ext cx="104800" cy="1498800"/>
          </a:xfrm>
          <a:prstGeom prst="rect">
            <a:avLst/>
          </a:prstGeom>
          <a:solidFill>
            <a:srgbClr val="FFBF03"/>
          </a:solidFill>
          <a:ln>
            <a:noFill/>
          </a:ln>
        </p:spPr>
        <p:txBody>
          <a:bodyPr spcFirstLastPara="1" wrap="square" lIns="121900" tIns="60933" rIns="121900" bIns="6093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0" name="Google Shape;150;p23"/>
          <p:cNvSpPr/>
          <p:nvPr/>
        </p:nvSpPr>
        <p:spPr>
          <a:xfrm>
            <a:off x="9495733" y="4130869"/>
            <a:ext cx="104800" cy="1498800"/>
          </a:xfrm>
          <a:prstGeom prst="rect">
            <a:avLst/>
          </a:prstGeom>
          <a:solidFill>
            <a:srgbClr val="FE0100"/>
          </a:solidFill>
          <a:ln>
            <a:noFill/>
          </a:ln>
        </p:spPr>
        <p:txBody>
          <a:bodyPr spcFirstLastPara="1" wrap="square" lIns="121900" tIns="60933" rIns="121900" bIns="6093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1" name="Google Shape;151;p23"/>
          <p:cNvSpPr/>
          <p:nvPr/>
        </p:nvSpPr>
        <p:spPr>
          <a:xfrm>
            <a:off x="9641365" y="4130869"/>
            <a:ext cx="104800" cy="1498800"/>
          </a:xfrm>
          <a:prstGeom prst="rect">
            <a:avLst/>
          </a:prstGeom>
          <a:solidFill>
            <a:srgbClr val="FE0100"/>
          </a:solidFill>
          <a:ln>
            <a:noFill/>
          </a:ln>
        </p:spPr>
        <p:txBody>
          <a:bodyPr spcFirstLastPara="1" wrap="square" lIns="121900" tIns="60933" rIns="121900" bIns="6093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2" name="Google Shape;152;p23"/>
          <p:cNvSpPr/>
          <p:nvPr/>
        </p:nvSpPr>
        <p:spPr>
          <a:xfrm>
            <a:off x="9790584" y="4130869"/>
            <a:ext cx="104800" cy="1498800"/>
          </a:xfrm>
          <a:prstGeom prst="rect">
            <a:avLst/>
          </a:prstGeom>
          <a:solidFill>
            <a:srgbClr val="FE0100"/>
          </a:solidFill>
          <a:ln>
            <a:noFill/>
          </a:ln>
        </p:spPr>
        <p:txBody>
          <a:bodyPr spcFirstLastPara="1" wrap="square" lIns="121900" tIns="60933" rIns="121900" bIns="6093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3" name="Google Shape;153;p23"/>
          <p:cNvSpPr/>
          <p:nvPr/>
        </p:nvSpPr>
        <p:spPr>
          <a:xfrm>
            <a:off x="9932715" y="4130869"/>
            <a:ext cx="104800" cy="1498800"/>
          </a:xfrm>
          <a:prstGeom prst="rect">
            <a:avLst/>
          </a:prstGeom>
          <a:solidFill>
            <a:srgbClr val="FE0100"/>
          </a:solidFill>
          <a:ln>
            <a:noFill/>
          </a:ln>
        </p:spPr>
        <p:txBody>
          <a:bodyPr spcFirstLastPara="1" wrap="square" lIns="121900" tIns="60933" rIns="121900" bIns="6093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4" name="Google Shape;154;p23"/>
          <p:cNvSpPr/>
          <p:nvPr/>
        </p:nvSpPr>
        <p:spPr>
          <a:xfrm>
            <a:off x="10090267" y="4130869"/>
            <a:ext cx="104800" cy="1498800"/>
          </a:xfrm>
          <a:prstGeom prst="rect">
            <a:avLst/>
          </a:prstGeom>
          <a:solidFill>
            <a:srgbClr val="FE0100"/>
          </a:solidFill>
          <a:ln>
            <a:noFill/>
          </a:ln>
        </p:spPr>
        <p:txBody>
          <a:bodyPr spcFirstLastPara="1" wrap="square" lIns="121900" tIns="60933" rIns="121900" bIns="6093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5" name="Google Shape;155;p23"/>
          <p:cNvSpPr/>
          <p:nvPr/>
        </p:nvSpPr>
        <p:spPr>
          <a:xfrm>
            <a:off x="10540048" y="4130869"/>
            <a:ext cx="101200" cy="865600"/>
          </a:xfrm>
          <a:prstGeom prst="rect">
            <a:avLst/>
          </a:prstGeom>
          <a:solidFill>
            <a:srgbClr val="FE0100"/>
          </a:solidFill>
          <a:ln>
            <a:noFill/>
          </a:ln>
        </p:spPr>
        <p:txBody>
          <a:bodyPr spcFirstLastPara="1" wrap="square" lIns="121900" tIns="60933" rIns="121900" bIns="6093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6" name="Google Shape;156;p23"/>
          <p:cNvSpPr/>
          <p:nvPr/>
        </p:nvSpPr>
        <p:spPr>
          <a:xfrm>
            <a:off x="10685680" y="4130869"/>
            <a:ext cx="96400" cy="743200"/>
          </a:xfrm>
          <a:prstGeom prst="rect">
            <a:avLst/>
          </a:prstGeom>
          <a:solidFill>
            <a:srgbClr val="FE0100"/>
          </a:solidFill>
          <a:ln>
            <a:noFill/>
          </a:ln>
        </p:spPr>
        <p:txBody>
          <a:bodyPr spcFirstLastPara="1" wrap="square" lIns="121900" tIns="60933" rIns="121900" bIns="6093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7" name="Google Shape;157;p23"/>
          <p:cNvSpPr/>
          <p:nvPr/>
        </p:nvSpPr>
        <p:spPr>
          <a:xfrm>
            <a:off x="10834899" y="4130869"/>
            <a:ext cx="89600" cy="962000"/>
          </a:xfrm>
          <a:prstGeom prst="rect">
            <a:avLst/>
          </a:prstGeom>
          <a:solidFill>
            <a:srgbClr val="FE0100"/>
          </a:solidFill>
          <a:ln>
            <a:noFill/>
          </a:ln>
        </p:spPr>
        <p:txBody>
          <a:bodyPr spcFirstLastPara="1" wrap="square" lIns="121900" tIns="60933" rIns="121900" bIns="6093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8" name="Google Shape;158;p23"/>
          <p:cNvSpPr/>
          <p:nvPr/>
        </p:nvSpPr>
        <p:spPr>
          <a:xfrm>
            <a:off x="10977029" y="4130869"/>
            <a:ext cx="101200" cy="901600"/>
          </a:xfrm>
          <a:prstGeom prst="rect">
            <a:avLst/>
          </a:prstGeom>
          <a:solidFill>
            <a:srgbClr val="FE0100"/>
          </a:solidFill>
          <a:ln>
            <a:noFill/>
          </a:ln>
        </p:spPr>
        <p:txBody>
          <a:bodyPr spcFirstLastPara="1" wrap="square" lIns="121900" tIns="60933" rIns="121900" bIns="6093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9" name="Google Shape;159;p23"/>
          <p:cNvSpPr/>
          <p:nvPr/>
        </p:nvSpPr>
        <p:spPr>
          <a:xfrm>
            <a:off x="11134583" y="4130869"/>
            <a:ext cx="89600" cy="865600"/>
          </a:xfrm>
          <a:prstGeom prst="rect">
            <a:avLst/>
          </a:prstGeom>
          <a:solidFill>
            <a:srgbClr val="FE0100"/>
          </a:solidFill>
          <a:ln>
            <a:noFill/>
          </a:ln>
        </p:spPr>
        <p:txBody>
          <a:bodyPr spcFirstLastPara="1" wrap="square" lIns="121900" tIns="60933" rIns="121900" bIns="6093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0" name="Google Shape;160;p23"/>
          <p:cNvSpPr/>
          <p:nvPr/>
        </p:nvSpPr>
        <p:spPr>
          <a:xfrm>
            <a:off x="10542432" y="4996489"/>
            <a:ext cx="98800" cy="633200"/>
          </a:xfrm>
          <a:prstGeom prst="rect">
            <a:avLst/>
          </a:prstGeom>
          <a:solidFill>
            <a:srgbClr val="FFBF03"/>
          </a:solidFill>
          <a:ln>
            <a:noFill/>
          </a:ln>
        </p:spPr>
        <p:txBody>
          <a:bodyPr spcFirstLastPara="1" wrap="square" lIns="121900" tIns="60933" rIns="121900" bIns="6093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1" name="Google Shape;161;p23"/>
          <p:cNvSpPr/>
          <p:nvPr/>
        </p:nvSpPr>
        <p:spPr>
          <a:xfrm>
            <a:off x="10685680" y="4874079"/>
            <a:ext cx="92800" cy="755600"/>
          </a:xfrm>
          <a:prstGeom prst="rect">
            <a:avLst/>
          </a:prstGeom>
          <a:solidFill>
            <a:srgbClr val="FFBF03"/>
          </a:solidFill>
          <a:ln>
            <a:noFill/>
          </a:ln>
        </p:spPr>
        <p:txBody>
          <a:bodyPr spcFirstLastPara="1" wrap="square" lIns="121900" tIns="60933" rIns="121900" bIns="6093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2" name="Google Shape;162;p23"/>
          <p:cNvSpPr/>
          <p:nvPr/>
        </p:nvSpPr>
        <p:spPr>
          <a:xfrm>
            <a:off x="10838080" y="5092631"/>
            <a:ext cx="86400" cy="536800"/>
          </a:xfrm>
          <a:prstGeom prst="rect">
            <a:avLst/>
          </a:prstGeom>
          <a:solidFill>
            <a:srgbClr val="FFBF03"/>
          </a:solidFill>
          <a:ln>
            <a:noFill/>
          </a:ln>
        </p:spPr>
        <p:txBody>
          <a:bodyPr spcFirstLastPara="1" wrap="square" lIns="121900" tIns="60933" rIns="121900" bIns="6093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3" name="Google Shape;163;p23"/>
          <p:cNvSpPr/>
          <p:nvPr/>
        </p:nvSpPr>
        <p:spPr>
          <a:xfrm>
            <a:off x="10977029" y="5032340"/>
            <a:ext cx="101200" cy="597200"/>
          </a:xfrm>
          <a:prstGeom prst="rect">
            <a:avLst/>
          </a:prstGeom>
          <a:solidFill>
            <a:srgbClr val="FFBF03"/>
          </a:solidFill>
          <a:ln>
            <a:noFill/>
          </a:ln>
        </p:spPr>
        <p:txBody>
          <a:bodyPr spcFirstLastPara="1" wrap="square" lIns="121900" tIns="60933" rIns="121900" bIns="6093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4" name="Google Shape;164;p23"/>
          <p:cNvSpPr/>
          <p:nvPr/>
        </p:nvSpPr>
        <p:spPr>
          <a:xfrm>
            <a:off x="11130928" y="4996489"/>
            <a:ext cx="93200" cy="633200"/>
          </a:xfrm>
          <a:prstGeom prst="rect">
            <a:avLst/>
          </a:prstGeom>
          <a:solidFill>
            <a:srgbClr val="FFBF03"/>
          </a:solidFill>
          <a:ln>
            <a:noFill/>
          </a:ln>
        </p:spPr>
        <p:txBody>
          <a:bodyPr spcFirstLastPara="1" wrap="square" lIns="121900" tIns="60933" rIns="121900" bIns="6093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5" name="Google Shape;165;p23"/>
          <p:cNvSpPr txBox="1"/>
          <p:nvPr/>
        </p:nvSpPr>
        <p:spPr>
          <a:xfrm>
            <a:off x="8395463" y="5629743"/>
            <a:ext cx="774000" cy="400000"/>
          </a:xfrm>
          <a:prstGeom prst="rect">
            <a:avLst/>
          </a:prstGeom>
          <a:noFill/>
          <a:ln>
            <a:noFill/>
          </a:ln>
        </p:spPr>
        <p:txBody>
          <a:bodyPr spcFirstLastPara="1" wrap="square" lIns="121900" tIns="60933" rIns="121900" bIns="60933"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r>
              <a:rPr lang="en" sz="1800">
                <a:solidFill>
                  <a:schemeClr val="lt1"/>
                </a:solidFill>
                <a:latin typeface="Calibri"/>
                <a:ea typeface="Calibri"/>
                <a:cs typeface="Calibri"/>
                <a:sym typeface="Calibri"/>
              </a:rPr>
              <a:t>Pop 1</a:t>
            </a:r>
            <a:endParaRPr sz="2489"/>
          </a:p>
        </p:txBody>
      </p:sp>
      <p:sp>
        <p:nvSpPr>
          <p:cNvPr id="166" name="Google Shape;166;p23"/>
          <p:cNvSpPr txBox="1"/>
          <p:nvPr/>
        </p:nvSpPr>
        <p:spPr>
          <a:xfrm>
            <a:off x="9367719" y="5629743"/>
            <a:ext cx="1095200" cy="400000"/>
          </a:xfrm>
          <a:prstGeom prst="rect">
            <a:avLst/>
          </a:prstGeom>
          <a:noFill/>
          <a:ln>
            <a:noFill/>
          </a:ln>
        </p:spPr>
        <p:txBody>
          <a:bodyPr spcFirstLastPara="1" wrap="square" lIns="121900" tIns="60933" rIns="121900" bIns="60933"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r>
              <a:rPr lang="en" sz="1800">
                <a:solidFill>
                  <a:schemeClr val="lt1"/>
                </a:solidFill>
                <a:latin typeface="Calibri"/>
                <a:ea typeface="Calibri"/>
                <a:cs typeface="Calibri"/>
                <a:sym typeface="Calibri"/>
              </a:rPr>
              <a:t>Hatchery</a:t>
            </a:r>
            <a:endParaRPr sz="2489"/>
          </a:p>
        </p:txBody>
      </p:sp>
      <p:sp>
        <p:nvSpPr>
          <p:cNvPr id="167" name="Google Shape;167;p23"/>
          <p:cNvSpPr txBox="1"/>
          <p:nvPr/>
        </p:nvSpPr>
        <p:spPr>
          <a:xfrm>
            <a:off x="10519489" y="5635825"/>
            <a:ext cx="872400" cy="400000"/>
          </a:xfrm>
          <a:prstGeom prst="rect">
            <a:avLst/>
          </a:prstGeom>
          <a:noFill/>
          <a:ln>
            <a:noFill/>
          </a:ln>
        </p:spPr>
        <p:txBody>
          <a:bodyPr spcFirstLastPara="1" wrap="square" lIns="121900" tIns="60933" rIns="121900" bIns="60933"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r>
              <a:rPr lang="en" sz="1800">
                <a:solidFill>
                  <a:schemeClr val="lt1"/>
                </a:solidFill>
                <a:latin typeface="Calibri"/>
                <a:ea typeface="Calibri"/>
                <a:cs typeface="Calibri"/>
                <a:sym typeface="Calibri"/>
              </a:rPr>
              <a:t>Hybrid</a:t>
            </a:r>
            <a:endParaRPr sz="2489"/>
          </a:p>
        </p:txBody>
      </p:sp>
    </p:spTree>
    <p:extLst>
      <p:ext uri="{BB962C8B-B14F-4D97-AF65-F5344CB8AC3E}">
        <p14:creationId xmlns:p14="http://schemas.microsoft.com/office/powerpoint/2010/main" val="41117821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4"/>
          <p:cNvSpPr txBox="1">
            <a:spLocks noGrp="1"/>
          </p:cNvSpPr>
          <p:nvPr>
            <p:ph type="title"/>
          </p:nvPr>
        </p:nvSpPr>
        <p:spPr>
          <a:xfrm>
            <a:off x="415600" y="0"/>
            <a:ext cx="11360800" cy="817600"/>
          </a:xfrm>
          <a:prstGeom prst="rect">
            <a:avLst/>
          </a:prstGeom>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a:t>Example of using microsat and stocked strains</a:t>
            </a:r>
            <a:endParaRPr/>
          </a:p>
        </p:txBody>
      </p:sp>
      <p:sp>
        <p:nvSpPr>
          <p:cNvPr id="173" name="Google Shape;173;p24"/>
          <p:cNvSpPr txBox="1">
            <a:spLocks noGrp="1"/>
          </p:cNvSpPr>
          <p:nvPr>
            <p:ph type="body" idx="1"/>
          </p:nvPr>
        </p:nvSpPr>
        <p:spPr>
          <a:xfrm>
            <a:off x="415600" y="1562133"/>
            <a:ext cx="11360800" cy="3662400"/>
          </a:xfrm>
          <a:prstGeom prst="rect">
            <a:avLst/>
          </a:prstGeom>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1600"/>
              </a:spcAft>
              <a:buNone/>
            </a:pPr>
            <a:r>
              <a:rPr lang="en"/>
              <a:t>						  </a:t>
            </a:r>
            <a:r>
              <a:rPr lang="en" b="1"/>
              <a:t> Trout Power Collected Samples</a:t>
            </a:r>
            <a:endParaRPr b="1"/>
          </a:p>
        </p:txBody>
      </p:sp>
      <p:pic>
        <p:nvPicPr>
          <p:cNvPr id="174" name="Google Shape;174;p24"/>
          <p:cNvPicPr preferRelativeResize="0"/>
          <p:nvPr/>
        </p:nvPicPr>
        <p:blipFill>
          <a:blip r:embed="rId3">
            <a:alphaModFix/>
          </a:blip>
          <a:stretch>
            <a:fillRect/>
          </a:stretch>
        </p:blipFill>
        <p:spPr>
          <a:xfrm>
            <a:off x="0" y="817603"/>
            <a:ext cx="12192000" cy="3571395"/>
          </a:xfrm>
          <a:prstGeom prst="rect">
            <a:avLst/>
          </a:prstGeom>
          <a:noFill/>
          <a:ln>
            <a:noFill/>
          </a:ln>
        </p:spPr>
      </p:pic>
      <p:pic>
        <p:nvPicPr>
          <p:cNvPr id="175" name="Google Shape;175;p24"/>
          <p:cNvPicPr preferRelativeResize="0"/>
          <p:nvPr/>
        </p:nvPicPr>
        <p:blipFill rotWithShape="1">
          <a:blip r:embed="rId4">
            <a:alphaModFix/>
          </a:blip>
          <a:srcRect r="11520"/>
          <a:stretch/>
        </p:blipFill>
        <p:spPr>
          <a:xfrm>
            <a:off x="702067" y="5071500"/>
            <a:ext cx="10787868" cy="1683067"/>
          </a:xfrm>
          <a:prstGeom prst="rect">
            <a:avLst/>
          </a:prstGeom>
          <a:noFill/>
          <a:ln>
            <a:noFill/>
          </a:ln>
        </p:spPr>
      </p:pic>
    </p:spTree>
    <p:extLst>
      <p:ext uri="{BB962C8B-B14F-4D97-AF65-F5344CB8AC3E}">
        <p14:creationId xmlns:p14="http://schemas.microsoft.com/office/powerpoint/2010/main" val="8521422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180" name="Google Shape;180;p25" descr="A close up of a map&#10;&#10;Description automatically generated"/>
          <p:cNvPicPr preferRelativeResize="0"/>
          <p:nvPr/>
        </p:nvPicPr>
        <p:blipFill rotWithShape="1">
          <a:blip r:embed="rId3">
            <a:alphaModFix/>
          </a:blip>
          <a:srcRect t="3752" b="44849"/>
          <a:stretch/>
        </p:blipFill>
        <p:spPr>
          <a:xfrm>
            <a:off x="7664633" y="1673067"/>
            <a:ext cx="4254800" cy="2849333"/>
          </a:xfrm>
          <a:prstGeom prst="rect">
            <a:avLst/>
          </a:prstGeom>
          <a:noFill/>
          <a:ln>
            <a:noFill/>
          </a:ln>
        </p:spPr>
      </p:pic>
      <p:pic>
        <p:nvPicPr>
          <p:cNvPr id="181" name="Google Shape;181;p25" descr="A close up of a map&#10;&#10;Description automatically generated"/>
          <p:cNvPicPr preferRelativeResize="0"/>
          <p:nvPr/>
        </p:nvPicPr>
        <p:blipFill rotWithShape="1">
          <a:blip r:embed="rId4">
            <a:alphaModFix/>
          </a:blip>
          <a:srcRect/>
          <a:stretch/>
        </p:blipFill>
        <p:spPr>
          <a:xfrm>
            <a:off x="0" y="1673062"/>
            <a:ext cx="7435365" cy="2849337"/>
          </a:xfrm>
          <a:prstGeom prst="rect">
            <a:avLst/>
          </a:prstGeom>
          <a:noFill/>
          <a:ln>
            <a:noFill/>
          </a:ln>
        </p:spPr>
      </p:pic>
      <p:sp>
        <p:nvSpPr>
          <p:cNvPr id="182" name="Google Shape;182;p25"/>
          <p:cNvSpPr txBox="1"/>
          <p:nvPr/>
        </p:nvSpPr>
        <p:spPr>
          <a:xfrm>
            <a:off x="1056233" y="4514000"/>
            <a:ext cx="10800400" cy="1046400"/>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2667" b="1">
                <a:latin typeface="Old Standard TT"/>
                <a:ea typeface="Old Standard TT"/>
                <a:cs typeface="Old Standard TT"/>
                <a:sym typeface="Old Standard TT"/>
              </a:rPr>
              <a:t>Adirondack Stocking Strains			   Samples collected in 2016</a:t>
            </a:r>
            <a:r>
              <a:rPr lang="en" sz="2533" b="1">
                <a:latin typeface="Old Standard TT"/>
                <a:ea typeface="Old Standard TT"/>
                <a:cs typeface="Old Standard TT"/>
                <a:sym typeface="Old Standard TT"/>
              </a:rPr>
              <a:t>	</a:t>
            </a:r>
            <a:endParaRPr sz="2533" b="1">
              <a:latin typeface="Old Standard TT"/>
              <a:ea typeface="Old Standard TT"/>
              <a:cs typeface="Old Standard TT"/>
              <a:sym typeface="Old Standard TT"/>
            </a:endParaRPr>
          </a:p>
        </p:txBody>
      </p:sp>
      <p:sp>
        <p:nvSpPr>
          <p:cNvPr id="183" name="Google Shape;183;p25"/>
          <p:cNvSpPr txBox="1"/>
          <p:nvPr/>
        </p:nvSpPr>
        <p:spPr>
          <a:xfrm>
            <a:off x="535833" y="550433"/>
            <a:ext cx="11320800" cy="862000"/>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4000" b="1">
                <a:solidFill>
                  <a:schemeClr val="dk1"/>
                </a:solidFill>
                <a:latin typeface="Old Standard TT"/>
                <a:ea typeface="Old Standard TT"/>
                <a:cs typeface="Old Standard TT"/>
                <a:sym typeface="Old Standard TT"/>
              </a:rPr>
              <a:t>Trout Power Genetic studies performed- 2016</a:t>
            </a:r>
            <a:endParaRPr sz="4000" b="1">
              <a:solidFill>
                <a:schemeClr val="dk1"/>
              </a:solidFill>
              <a:latin typeface="Old Standard TT"/>
              <a:ea typeface="Old Standard TT"/>
              <a:cs typeface="Old Standard TT"/>
              <a:sym typeface="Old Standard TT"/>
            </a:endParaRPr>
          </a:p>
        </p:txBody>
      </p:sp>
      <p:sp>
        <p:nvSpPr>
          <p:cNvPr id="184" name="Google Shape;184;p25"/>
          <p:cNvSpPr txBox="1"/>
          <p:nvPr/>
        </p:nvSpPr>
        <p:spPr>
          <a:xfrm>
            <a:off x="7289400" y="5370367"/>
            <a:ext cx="4254800" cy="1354400"/>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2400">
                <a:latin typeface="Old Standard TT"/>
                <a:ea typeface="Old Standard TT"/>
                <a:cs typeface="Old Standard TT"/>
                <a:sym typeface="Old Standard TT"/>
              </a:rPr>
              <a:t>Blue coloration shows unique genetics that do not match with any stocked strains</a:t>
            </a:r>
            <a:endParaRPr sz="2400">
              <a:latin typeface="Old Standard TT"/>
              <a:ea typeface="Old Standard TT"/>
              <a:cs typeface="Old Standard TT"/>
              <a:sym typeface="Old Standard TT"/>
            </a:endParaRPr>
          </a:p>
        </p:txBody>
      </p:sp>
      <p:sp>
        <p:nvSpPr>
          <p:cNvPr id="185" name="Google Shape;185;p25"/>
          <p:cNvSpPr/>
          <p:nvPr/>
        </p:nvSpPr>
        <p:spPr>
          <a:xfrm rot="11376461">
            <a:off x="6823452" y="3452661"/>
            <a:ext cx="699816" cy="2443697"/>
          </a:xfrm>
          <a:prstGeom prst="curvedLeftArrow">
            <a:avLst>
              <a:gd name="adj1" fmla="val 25000"/>
              <a:gd name="adj2" fmla="val 50000"/>
              <a:gd name="adj3" fmla="val 25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6"/>
          <p:cNvSpPr txBox="1">
            <a:spLocks noGrp="1"/>
          </p:cNvSpPr>
          <p:nvPr>
            <p:ph type="title"/>
          </p:nvPr>
        </p:nvSpPr>
        <p:spPr>
          <a:xfrm>
            <a:off x="2202426" y="4026311"/>
            <a:ext cx="7787148" cy="2622236"/>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SzPts val="990"/>
              <a:buNone/>
            </a:pPr>
            <a:r>
              <a:rPr lang="en" sz="4600" b="1" u="sng" dirty="0"/>
              <a:t>Results from </a:t>
            </a:r>
            <a:br>
              <a:rPr lang="en" sz="4600" b="1" u="sng" dirty="0"/>
            </a:br>
            <a:r>
              <a:rPr lang="en" sz="4600" b="1" u="sng" dirty="0"/>
              <a:t>Trout Power - Tug Hill TU </a:t>
            </a:r>
            <a:br>
              <a:rPr lang="en" sz="4600" b="1" u="sng" dirty="0"/>
            </a:br>
            <a:r>
              <a:rPr lang="en" sz="4600" b="1" u="sng" dirty="0"/>
              <a:t>Collaboration</a:t>
            </a:r>
            <a:endParaRPr sz="4600" b="1" u="sng" dirty="0"/>
          </a:p>
        </p:txBody>
      </p:sp>
      <p:pic>
        <p:nvPicPr>
          <p:cNvPr id="3" name="Picture 2" descr="A round black and white logo&#10;&#10;Description automatically generated">
            <a:extLst>
              <a:ext uri="{FF2B5EF4-FFF2-40B4-BE49-F238E27FC236}">
                <a16:creationId xmlns:a16="http://schemas.microsoft.com/office/drawing/2014/main" id="{A25D8152-4262-4F06-1D3E-A46EEAE0CA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8658" y="581234"/>
            <a:ext cx="3421169" cy="3422954"/>
          </a:xfrm>
          <a:prstGeom prst="rect">
            <a:avLst/>
          </a:prstGeom>
        </p:spPr>
      </p:pic>
      <p:pic>
        <p:nvPicPr>
          <p:cNvPr id="5" name="Picture 4" descr="A logo for a fishing company&#10;&#10;Description automatically generated">
            <a:extLst>
              <a:ext uri="{FF2B5EF4-FFF2-40B4-BE49-F238E27FC236}">
                <a16:creationId xmlns:a16="http://schemas.microsoft.com/office/drawing/2014/main" id="{ECDAA115-1976-197C-61CE-9AA241CE97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049" y="581234"/>
            <a:ext cx="3048610" cy="3731632"/>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7"/>
          <p:cNvSpPr txBox="1"/>
          <p:nvPr/>
        </p:nvSpPr>
        <p:spPr>
          <a:xfrm>
            <a:off x="2841916" y="5043067"/>
            <a:ext cx="11142400" cy="1067047"/>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2667" b="1">
                <a:latin typeface="Old Standard TT"/>
                <a:ea typeface="Old Standard TT"/>
                <a:cs typeface="Old Standard TT"/>
                <a:sym typeface="Old Standard TT"/>
              </a:rPr>
              <a:t>Adirondack Stocking Strains				Samples collected in 2019</a:t>
            </a:r>
            <a:r>
              <a:rPr lang="en" sz="2533">
                <a:latin typeface="Old Standard TT"/>
                <a:ea typeface="Old Standard TT"/>
                <a:cs typeface="Old Standard TT"/>
                <a:sym typeface="Old Standard TT"/>
              </a:rPr>
              <a:t>	</a:t>
            </a:r>
            <a:endParaRPr sz="2533">
              <a:latin typeface="Old Standard TT"/>
              <a:ea typeface="Old Standard TT"/>
              <a:cs typeface="Old Standard TT"/>
              <a:sym typeface="Old Standard TT"/>
            </a:endParaRPr>
          </a:p>
        </p:txBody>
      </p:sp>
      <p:sp>
        <p:nvSpPr>
          <p:cNvPr id="196" name="Google Shape;196;p27"/>
          <p:cNvSpPr txBox="1"/>
          <p:nvPr/>
        </p:nvSpPr>
        <p:spPr>
          <a:xfrm>
            <a:off x="4279" y="281132"/>
            <a:ext cx="11867140" cy="1477287"/>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 sz="4000" b="1">
                <a:solidFill>
                  <a:schemeClr val="dk1"/>
                </a:solidFill>
                <a:latin typeface="Old Standard TT"/>
                <a:ea typeface="Old Standard TT"/>
                <a:cs typeface="Old Standard TT"/>
                <a:sym typeface="Old Standard TT"/>
              </a:rPr>
              <a:t>Trout Unlimited / Trout Power Genetic study</a:t>
            </a:r>
            <a:endParaRPr lang="en-US" sz="4000" b="1" dirty="0">
              <a:solidFill>
                <a:schemeClr val="dk1"/>
              </a:solidFill>
              <a:latin typeface="Old Standard TT"/>
              <a:ea typeface="Old Standard TT"/>
              <a:cs typeface="Old Standard TT"/>
              <a:sym typeface="Old Standard TT"/>
            </a:endParaRPr>
          </a:p>
          <a:p>
            <a:pPr algn="ctr"/>
            <a:r>
              <a:rPr lang="en" sz="4000" b="1" dirty="0">
                <a:solidFill>
                  <a:schemeClr val="dk1"/>
                </a:solidFill>
                <a:latin typeface="Old Standard TT"/>
                <a:ea typeface="Old Standard TT"/>
                <a:cs typeface="Old Standard TT"/>
                <a:sym typeface="Old Standard TT"/>
              </a:rPr>
              <a:t>2019 Tug Hill</a:t>
            </a:r>
            <a:endParaRPr sz="4000" b="1">
              <a:solidFill>
                <a:schemeClr val="dk1"/>
              </a:solidFill>
              <a:latin typeface="Old Standard TT"/>
              <a:ea typeface="Old Standard TT"/>
              <a:cs typeface="Old Standard TT"/>
            </a:endParaRPr>
          </a:p>
        </p:txBody>
      </p:sp>
      <p:pic>
        <p:nvPicPr>
          <p:cNvPr id="197" name="Google Shape;197;p27" descr="A screenshot of a cell phone&#10;&#10;Description automatically generated"/>
          <p:cNvPicPr preferRelativeResize="0"/>
          <p:nvPr/>
        </p:nvPicPr>
        <p:blipFill rotWithShape="1">
          <a:blip r:embed="rId3">
            <a:alphaModFix/>
          </a:blip>
          <a:srcRect l="4614" r="3827"/>
          <a:stretch/>
        </p:blipFill>
        <p:spPr>
          <a:xfrm>
            <a:off x="0" y="1655333"/>
            <a:ext cx="12192000" cy="3455200"/>
          </a:xfrm>
          <a:prstGeom prst="rect">
            <a:avLst/>
          </a:prstGeom>
          <a:noFill/>
          <a:ln>
            <a:noFill/>
          </a:ln>
        </p:spPr>
      </p:pic>
      <p:sp>
        <p:nvSpPr>
          <p:cNvPr id="198" name="Google Shape;198;p27"/>
          <p:cNvSpPr/>
          <p:nvPr/>
        </p:nvSpPr>
        <p:spPr>
          <a:xfrm>
            <a:off x="9361200" y="4126200"/>
            <a:ext cx="2495200" cy="9168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cxnSp>
        <p:nvCxnSpPr>
          <p:cNvPr id="2" name="Straight Arrow Connector 1">
            <a:extLst>
              <a:ext uri="{FF2B5EF4-FFF2-40B4-BE49-F238E27FC236}">
                <a16:creationId xmlns:a16="http://schemas.microsoft.com/office/drawing/2014/main" id="{E5010A05-8E72-6251-B344-C9F108F8528A}"/>
              </a:ext>
            </a:extLst>
          </p:cNvPr>
          <p:cNvCxnSpPr/>
          <p:nvPr/>
        </p:nvCxnSpPr>
        <p:spPr>
          <a:xfrm flipV="1">
            <a:off x="10153291" y="4188125"/>
            <a:ext cx="569344" cy="88277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29615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map of the state of new york&#10;&#10;Description automatically generated">
            <a:extLst>
              <a:ext uri="{FF2B5EF4-FFF2-40B4-BE49-F238E27FC236}">
                <a16:creationId xmlns:a16="http://schemas.microsoft.com/office/drawing/2014/main" id="{B38D1F0B-7AA1-6707-6F1D-540CE87862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1367" y="213626"/>
            <a:ext cx="8210633" cy="6430748"/>
          </a:xfrm>
          <a:prstGeom prst="rect">
            <a:avLst/>
          </a:prstGeom>
        </p:spPr>
      </p:pic>
      <p:pic>
        <p:nvPicPr>
          <p:cNvPr id="6" name="Picture 5" descr="A logo for a fishing company&#10;&#10;Description automatically generated">
            <a:extLst>
              <a:ext uri="{FF2B5EF4-FFF2-40B4-BE49-F238E27FC236}">
                <a16:creationId xmlns:a16="http://schemas.microsoft.com/office/drawing/2014/main" id="{C4C41B72-D234-4A5C-79EF-2ADCA852E6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1120" y="670959"/>
            <a:ext cx="1743075" cy="2133600"/>
          </a:xfrm>
          <a:prstGeom prst="rect">
            <a:avLst/>
          </a:prstGeom>
        </p:spPr>
      </p:pic>
      <p:sp>
        <p:nvSpPr>
          <p:cNvPr id="7" name="TextBox 6">
            <a:extLst>
              <a:ext uri="{FF2B5EF4-FFF2-40B4-BE49-F238E27FC236}">
                <a16:creationId xmlns:a16="http://schemas.microsoft.com/office/drawing/2014/main" id="{EF649E79-0D2F-6235-7BDC-0E41C9541A20}"/>
              </a:ext>
            </a:extLst>
          </p:cNvPr>
          <p:cNvSpPr txBox="1"/>
          <p:nvPr/>
        </p:nvSpPr>
        <p:spPr>
          <a:xfrm>
            <a:off x="0" y="3261892"/>
            <a:ext cx="4105317" cy="1323439"/>
          </a:xfrm>
          <a:prstGeom prst="rect">
            <a:avLst/>
          </a:prstGeom>
          <a:noFill/>
        </p:spPr>
        <p:txBody>
          <a:bodyPr wrap="square" rtlCol="0">
            <a:spAutoFit/>
          </a:bodyPr>
          <a:lstStyle/>
          <a:p>
            <a:pPr algn="ctr"/>
            <a:r>
              <a:rPr lang="en-US" sz="4000" b="1" dirty="0" err="1">
                <a:solidFill>
                  <a:schemeClr val="tx2">
                    <a:lumMod val="75000"/>
                    <a:lumOff val="25000"/>
                  </a:schemeClr>
                </a:solidFill>
              </a:rPr>
              <a:t>NewYork</a:t>
            </a:r>
            <a:endParaRPr lang="en-US" sz="4000" b="1" dirty="0">
              <a:solidFill>
                <a:schemeClr val="tx2">
                  <a:lumMod val="75000"/>
                  <a:lumOff val="25000"/>
                </a:schemeClr>
              </a:solidFill>
            </a:endParaRPr>
          </a:p>
          <a:p>
            <a:pPr algn="ctr"/>
            <a:r>
              <a:rPr lang="en-US" sz="4000" b="1" dirty="0">
                <a:solidFill>
                  <a:schemeClr val="tx2">
                    <a:lumMod val="75000"/>
                    <a:lumOff val="25000"/>
                  </a:schemeClr>
                </a:solidFill>
              </a:rPr>
              <a:t>Priority Waters</a:t>
            </a:r>
          </a:p>
        </p:txBody>
      </p:sp>
    </p:spTree>
    <p:extLst>
      <p:ext uri="{BB962C8B-B14F-4D97-AF65-F5344CB8AC3E}">
        <p14:creationId xmlns:p14="http://schemas.microsoft.com/office/powerpoint/2010/main" val="3433403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29"/>
          <p:cNvSpPr txBox="1">
            <a:spLocks noGrp="1"/>
          </p:cNvSpPr>
          <p:nvPr>
            <p:ph type="title"/>
          </p:nvPr>
        </p:nvSpPr>
        <p:spPr>
          <a:xfrm>
            <a:off x="669000" y="0"/>
            <a:ext cx="5846800" cy="1143200"/>
          </a:xfrm>
          <a:prstGeom prst="rect">
            <a:avLst/>
          </a:prstGeom>
        </p:spPr>
        <p:txBody>
          <a:bodyPr spcFirstLastPara="1" wrap="square" lIns="121900" tIns="60933" rIns="121900" bIns="60933"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u="sng"/>
              <a:t>Where to find us:</a:t>
            </a:r>
            <a:endParaRPr u="sng"/>
          </a:p>
        </p:txBody>
      </p:sp>
      <p:sp>
        <p:nvSpPr>
          <p:cNvPr id="211" name="Google Shape;211;p29"/>
          <p:cNvSpPr txBox="1">
            <a:spLocks noGrp="1"/>
          </p:cNvSpPr>
          <p:nvPr>
            <p:ph type="body" idx="1"/>
          </p:nvPr>
        </p:nvSpPr>
        <p:spPr>
          <a:xfrm>
            <a:off x="609600" y="1011600"/>
            <a:ext cx="5965600" cy="5772000"/>
          </a:xfrm>
          <a:prstGeom prst="rect">
            <a:avLst/>
          </a:prstGeom>
        </p:spPr>
        <p:txBody>
          <a:bodyPr spcFirstLastPara="1" wrap="square" lIns="121900" tIns="60933" rIns="121900" bIns="60933"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480"/>
              </a:spcBef>
              <a:spcAft>
                <a:spcPts val="0"/>
              </a:spcAft>
              <a:buNone/>
            </a:pPr>
            <a:r>
              <a:rPr lang="en" sz="2933" b="1"/>
              <a:t>Website: </a:t>
            </a:r>
            <a:r>
              <a:rPr lang="en" sz="2933"/>
              <a:t>Troutpower.org</a:t>
            </a:r>
            <a:endParaRPr sz="2933"/>
          </a:p>
          <a:p>
            <a:pPr marL="0" lvl="0" indent="0" algn="l" rtl="0">
              <a:spcBef>
                <a:spcPts val="1600"/>
              </a:spcBef>
              <a:spcAft>
                <a:spcPts val="0"/>
              </a:spcAft>
              <a:buNone/>
            </a:pPr>
            <a:r>
              <a:rPr lang="en" sz="2933" b="1"/>
              <a:t>Become a member! </a:t>
            </a:r>
            <a:r>
              <a:rPr lang="en" sz="2933"/>
              <a:t>Various levels of membership available</a:t>
            </a:r>
            <a:endParaRPr sz="2933"/>
          </a:p>
          <a:p>
            <a:pPr marL="0" lvl="0" indent="0" algn="l" rtl="0">
              <a:spcBef>
                <a:spcPts val="1600"/>
              </a:spcBef>
              <a:spcAft>
                <a:spcPts val="0"/>
              </a:spcAft>
              <a:buNone/>
            </a:pPr>
            <a:endParaRPr sz="2933"/>
          </a:p>
          <a:p>
            <a:pPr marL="0" lvl="0" indent="0" algn="l" rtl="0">
              <a:spcBef>
                <a:spcPts val="1600"/>
              </a:spcBef>
              <a:spcAft>
                <a:spcPts val="0"/>
              </a:spcAft>
              <a:buNone/>
            </a:pPr>
            <a:endParaRPr sz="2933"/>
          </a:p>
          <a:p>
            <a:pPr marL="0" lvl="0" indent="0" algn="l" rtl="0">
              <a:spcBef>
                <a:spcPts val="1600"/>
              </a:spcBef>
              <a:spcAft>
                <a:spcPts val="0"/>
              </a:spcAft>
              <a:buNone/>
            </a:pPr>
            <a:endParaRPr sz="2933"/>
          </a:p>
          <a:p>
            <a:pPr marL="0" lvl="0" indent="0" algn="l" rtl="0">
              <a:spcBef>
                <a:spcPts val="1600"/>
              </a:spcBef>
              <a:spcAft>
                <a:spcPts val="0"/>
              </a:spcAft>
              <a:buNone/>
            </a:pPr>
            <a:r>
              <a:rPr lang="en" sz="2933" b="1"/>
              <a:t>Instagram:</a:t>
            </a:r>
            <a:r>
              <a:rPr lang="en" sz="2933"/>
              <a:t> troutpowerorg</a:t>
            </a:r>
            <a:endParaRPr sz="2933"/>
          </a:p>
          <a:p>
            <a:pPr marL="0" lvl="0" indent="0" algn="l" rtl="0">
              <a:spcBef>
                <a:spcPts val="1600"/>
              </a:spcBef>
              <a:spcAft>
                <a:spcPts val="1600"/>
              </a:spcAft>
              <a:buNone/>
            </a:pPr>
            <a:r>
              <a:rPr lang="en" sz="2933" b="1"/>
              <a:t>Facebook:</a:t>
            </a:r>
            <a:r>
              <a:rPr lang="en" sz="2933"/>
              <a:t> Trout Power</a:t>
            </a:r>
            <a:endParaRPr sz="2933"/>
          </a:p>
        </p:txBody>
      </p:sp>
      <p:pic>
        <p:nvPicPr>
          <p:cNvPr id="212" name="Google Shape;212;p29"/>
          <p:cNvPicPr preferRelativeResize="0"/>
          <p:nvPr/>
        </p:nvPicPr>
        <p:blipFill>
          <a:blip r:embed="rId3">
            <a:alphaModFix/>
          </a:blip>
          <a:stretch>
            <a:fillRect/>
          </a:stretch>
        </p:blipFill>
        <p:spPr>
          <a:xfrm>
            <a:off x="6871451" y="1"/>
            <a:ext cx="5143501" cy="6858001"/>
          </a:xfrm>
          <a:prstGeom prst="rect">
            <a:avLst/>
          </a:prstGeom>
          <a:noFill/>
          <a:ln>
            <a:noFill/>
          </a:ln>
        </p:spPr>
      </p:pic>
      <p:pic>
        <p:nvPicPr>
          <p:cNvPr id="213" name="Google Shape;213;p29"/>
          <p:cNvPicPr preferRelativeResize="0"/>
          <p:nvPr/>
        </p:nvPicPr>
        <p:blipFill>
          <a:blip r:embed="rId4">
            <a:alphaModFix/>
          </a:blip>
          <a:stretch>
            <a:fillRect/>
          </a:stretch>
        </p:blipFill>
        <p:spPr>
          <a:xfrm>
            <a:off x="162970" y="2938067"/>
            <a:ext cx="1780565" cy="1919069"/>
          </a:xfrm>
          <a:prstGeom prst="rect">
            <a:avLst/>
          </a:prstGeom>
          <a:noFill/>
          <a:ln>
            <a:noFill/>
          </a:ln>
        </p:spPr>
      </p:pic>
      <p:pic>
        <p:nvPicPr>
          <p:cNvPr id="214" name="Google Shape;214;p29"/>
          <p:cNvPicPr preferRelativeResize="0"/>
          <p:nvPr/>
        </p:nvPicPr>
        <p:blipFill>
          <a:blip r:embed="rId5">
            <a:alphaModFix/>
          </a:blip>
          <a:stretch>
            <a:fillRect/>
          </a:stretch>
        </p:blipFill>
        <p:spPr>
          <a:xfrm>
            <a:off x="2577984" y="2938067"/>
            <a:ext cx="1780565" cy="1919084"/>
          </a:xfrm>
          <a:prstGeom prst="rect">
            <a:avLst/>
          </a:prstGeom>
          <a:noFill/>
          <a:ln>
            <a:noFill/>
          </a:ln>
        </p:spPr>
      </p:pic>
      <p:pic>
        <p:nvPicPr>
          <p:cNvPr id="215" name="Google Shape;215;p29"/>
          <p:cNvPicPr preferRelativeResize="0"/>
          <p:nvPr/>
        </p:nvPicPr>
        <p:blipFill>
          <a:blip r:embed="rId6">
            <a:alphaModFix/>
          </a:blip>
          <a:stretch>
            <a:fillRect/>
          </a:stretch>
        </p:blipFill>
        <p:spPr>
          <a:xfrm>
            <a:off x="4993006" y="2689469"/>
            <a:ext cx="1522799" cy="2416265"/>
          </a:xfrm>
          <a:prstGeom prst="rect">
            <a:avLst/>
          </a:prstGeom>
          <a:noFill/>
          <a:ln>
            <a:noFill/>
          </a:ln>
        </p:spPr>
      </p:pic>
    </p:spTree>
    <p:extLst>
      <p:ext uri="{BB962C8B-B14F-4D97-AF65-F5344CB8AC3E}">
        <p14:creationId xmlns:p14="http://schemas.microsoft.com/office/powerpoint/2010/main" val="30038910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ook on a table&#10;&#10;Description automatically generated">
            <a:extLst>
              <a:ext uri="{FF2B5EF4-FFF2-40B4-BE49-F238E27FC236}">
                <a16:creationId xmlns:a16="http://schemas.microsoft.com/office/drawing/2014/main" id="{E7F0F0A0-3BD6-3C5D-6109-B3559ACC8C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170" y="0"/>
            <a:ext cx="5143500" cy="6858000"/>
          </a:xfrm>
          <a:prstGeom prst="rect">
            <a:avLst/>
          </a:prstGeom>
        </p:spPr>
      </p:pic>
      <p:sp>
        <p:nvSpPr>
          <p:cNvPr id="6" name="TextBox 5">
            <a:extLst>
              <a:ext uri="{FF2B5EF4-FFF2-40B4-BE49-F238E27FC236}">
                <a16:creationId xmlns:a16="http://schemas.microsoft.com/office/drawing/2014/main" id="{6D8B877B-DC7C-A3D6-9E44-84DE1D30E6B1}"/>
              </a:ext>
            </a:extLst>
          </p:cNvPr>
          <p:cNvSpPr txBox="1"/>
          <p:nvPr/>
        </p:nvSpPr>
        <p:spPr>
          <a:xfrm>
            <a:off x="5913120" y="1127760"/>
            <a:ext cx="5608320" cy="5078313"/>
          </a:xfrm>
          <a:prstGeom prst="rect">
            <a:avLst/>
          </a:prstGeom>
          <a:noFill/>
        </p:spPr>
        <p:txBody>
          <a:bodyPr wrap="square" rtlCol="0">
            <a:spAutoFit/>
          </a:bodyPr>
          <a:lstStyle/>
          <a:p>
            <a:r>
              <a:rPr lang="en-US" sz="4400" u="sng"/>
              <a:t>William E Scripture, Jr.  </a:t>
            </a:r>
          </a:p>
          <a:p>
            <a:endParaRPr lang="en-US" sz="2800"/>
          </a:p>
          <a:p>
            <a:pPr marL="285750" indent="-285750">
              <a:buFont typeface="Arial" panose="020B0604020202020204" pitchFamily="34" charset="0"/>
              <a:buChar char="•"/>
            </a:pPr>
            <a:r>
              <a:rPr lang="en-US" sz="2800"/>
              <a:t>Fly fisherman – Favored streamers</a:t>
            </a:r>
          </a:p>
          <a:p>
            <a:pPr marL="285750" indent="-285750">
              <a:buFont typeface="Arial" panose="020B0604020202020204" pitchFamily="34" charset="0"/>
              <a:buChar char="•"/>
            </a:pPr>
            <a:endParaRPr lang="en-US" sz="2800"/>
          </a:p>
          <a:p>
            <a:pPr marL="285750" indent="-285750">
              <a:buFont typeface="Arial" panose="020B0604020202020204" pitchFamily="34" charset="0"/>
              <a:buChar char="•"/>
            </a:pPr>
            <a:r>
              <a:rPr lang="en-US" sz="2800"/>
              <a:t>Fished all over but loved the East Branch of Fish Creek  -  Taberg to Fish Creek Club</a:t>
            </a:r>
          </a:p>
          <a:p>
            <a:pPr marL="285750" indent="-285750">
              <a:buFont typeface="Arial" panose="020B0604020202020204" pitchFamily="34" charset="0"/>
              <a:buChar char="•"/>
            </a:pPr>
            <a:endParaRPr lang="en-US" sz="2800"/>
          </a:p>
          <a:p>
            <a:pPr marL="285750" indent="-285750">
              <a:buFont typeface="Arial" panose="020B0604020202020204" pitchFamily="34" charset="0"/>
              <a:buChar char="•"/>
            </a:pPr>
            <a:r>
              <a:rPr lang="en-US" sz="2800" b="1" dirty="0">
                <a:solidFill>
                  <a:srgbClr val="FF0000"/>
                </a:solidFill>
              </a:rPr>
              <a:t>3 to 5 pound fish - both brookies and browns.</a:t>
            </a:r>
          </a:p>
        </p:txBody>
      </p:sp>
    </p:spTree>
    <p:extLst>
      <p:ext uri="{BB962C8B-B14F-4D97-AF65-F5344CB8AC3E}">
        <p14:creationId xmlns:p14="http://schemas.microsoft.com/office/powerpoint/2010/main" val="3851885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logo for a fishing company&#10;&#10;Description automatically generated">
            <a:extLst>
              <a:ext uri="{FF2B5EF4-FFF2-40B4-BE49-F238E27FC236}">
                <a16:creationId xmlns:a16="http://schemas.microsoft.com/office/drawing/2014/main" id="{0E63205D-5E01-F8F9-1487-A990F53E57A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631011" y="1501645"/>
            <a:ext cx="3149159" cy="3854709"/>
          </a:xfrm>
        </p:spPr>
      </p:pic>
      <p:pic>
        <p:nvPicPr>
          <p:cNvPr id="7" name="Picture 6" descr="A round black and white logo">
            <a:extLst>
              <a:ext uri="{FF2B5EF4-FFF2-40B4-BE49-F238E27FC236}">
                <a16:creationId xmlns:a16="http://schemas.microsoft.com/office/drawing/2014/main" id="{32FF15E1-789C-75B0-D3E6-D10C4452A8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708" y="1506033"/>
            <a:ext cx="3723918" cy="3725861"/>
          </a:xfrm>
          <a:prstGeom prst="rect">
            <a:avLst/>
          </a:prstGeom>
        </p:spPr>
      </p:pic>
      <p:sp>
        <p:nvSpPr>
          <p:cNvPr id="8" name="TextBox 7">
            <a:extLst>
              <a:ext uri="{FF2B5EF4-FFF2-40B4-BE49-F238E27FC236}">
                <a16:creationId xmlns:a16="http://schemas.microsoft.com/office/drawing/2014/main" id="{B6178269-9D5C-FBB8-A3C6-65056A443808}"/>
              </a:ext>
            </a:extLst>
          </p:cNvPr>
          <p:cNvSpPr txBox="1"/>
          <p:nvPr/>
        </p:nvSpPr>
        <p:spPr>
          <a:xfrm>
            <a:off x="4755064" y="1905506"/>
            <a:ext cx="3380509" cy="3046988"/>
          </a:xfrm>
          <a:prstGeom prst="rect">
            <a:avLst/>
          </a:prstGeom>
          <a:noFill/>
        </p:spPr>
        <p:txBody>
          <a:bodyPr wrap="square" rtlCol="0">
            <a:spAutoFit/>
          </a:bodyPr>
          <a:lstStyle/>
          <a:p>
            <a:pPr algn="ctr"/>
            <a:r>
              <a:rPr lang="en-US" sz="4800" dirty="0"/>
              <a:t>A stream without its fish is just a ditch.</a:t>
            </a:r>
          </a:p>
        </p:txBody>
      </p:sp>
      <p:sp>
        <p:nvSpPr>
          <p:cNvPr id="9" name="TextBox 8">
            <a:extLst>
              <a:ext uri="{FF2B5EF4-FFF2-40B4-BE49-F238E27FC236}">
                <a16:creationId xmlns:a16="http://schemas.microsoft.com/office/drawing/2014/main" id="{02DA7FFC-376D-EB60-86E3-CAAF37DB2297}"/>
              </a:ext>
            </a:extLst>
          </p:cNvPr>
          <p:cNvSpPr txBox="1"/>
          <p:nvPr/>
        </p:nvSpPr>
        <p:spPr>
          <a:xfrm>
            <a:off x="9076444" y="5561811"/>
            <a:ext cx="2258291" cy="830997"/>
          </a:xfrm>
          <a:prstGeom prst="rect">
            <a:avLst/>
          </a:prstGeom>
          <a:noFill/>
        </p:spPr>
        <p:txBody>
          <a:bodyPr wrap="square" rtlCol="0">
            <a:spAutoFit/>
          </a:bodyPr>
          <a:lstStyle/>
          <a:p>
            <a:pPr algn="ctr"/>
            <a:r>
              <a:rPr lang="en-US" sz="4800" b="1" dirty="0">
                <a:solidFill>
                  <a:schemeClr val="tx2">
                    <a:lumMod val="90000"/>
                    <a:lumOff val="10000"/>
                  </a:schemeClr>
                </a:solidFill>
              </a:rPr>
              <a:t>tu.org</a:t>
            </a:r>
          </a:p>
        </p:txBody>
      </p:sp>
      <p:sp>
        <p:nvSpPr>
          <p:cNvPr id="10" name="TextBox 9">
            <a:extLst>
              <a:ext uri="{FF2B5EF4-FFF2-40B4-BE49-F238E27FC236}">
                <a16:creationId xmlns:a16="http://schemas.microsoft.com/office/drawing/2014/main" id="{F6000DE1-0134-04A3-08AB-8F1661B6B394}"/>
              </a:ext>
            </a:extLst>
          </p:cNvPr>
          <p:cNvSpPr txBox="1"/>
          <p:nvPr/>
        </p:nvSpPr>
        <p:spPr>
          <a:xfrm>
            <a:off x="372849" y="5500255"/>
            <a:ext cx="4049635" cy="830997"/>
          </a:xfrm>
          <a:prstGeom prst="rect">
            <a:avLst/>
          </a:prstGeom>
          <a:noFill/>
        </p:spPr>
        <p:txBody>
          <a:bodyPr wrap="none" rtlCol="0">
            <a:spAutoFit/>
          </a:bodyPr>
          <a:lstStyle/>
          <a:p>
            <a:r>
              <a:rPr lang="en-US" sz="4800" dirty="0">
                <a:solidFill>
                  <a:schemeClr val="accent6">
                    <a:lumMod val="50000"/>
                  </a:schemeClr>
                </a:solidFill>
              </a:rPr>
              <a:t>troutpower.org</a:t>
            </a:r>
          </a:p>
        </p:txBody>
      </p:sp>
    </p:spTree>
    <p:extLst>
      <p:ext uri="{BB962C8B-B14F-4D97-AF65-F5344CB8AC3E}">
        <p14:creationId xmlns:p14="http://schemas.microsoft.com/office/powerpoint/2010/main" val="38476037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fish in a stream&#10;&#10;Description automatically generated">
            <a:extLst>
              <a:ext uri="{FF2B5EF4-FFF2-40B4-BE49-F238E27FC236}">
                <a16:creationId xmlns:a16="http://schemas.microsoft.com/office/drawing/2014/main" id="{59F2AA3E-586A-8DE9-F875-46E5D2E9E0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 y="625492"/>
            <a:ext cx="7315200" cy="5607016"/>
          </a:xfrm>
          <a:prstGeom prst="rect">
            <a:avLst/>
          </a:prstGeom>
        </p:spPr>
      </p:pic>
      <p:pic>
        <p:nvPicPr>
          <p:cNvPr id="5" name="Picture 4" descr="A person holding a fish in a plastic bag&#10;&#10;Description automatically generated">
            <a:extLst>
              <a:ext uri="{FF2B5EF4-FFF2-40B4-BE49-F238E27FC236}">
                <a16:creationId xmlns:a16="http://schemas.microsoft.com/office/drawing/2014/main" id="{8CC5C5C4-B805-893B-BBC8-BBDBDCBB29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1870" y="350520"/>
            <a:ext cx="4617720" cy="6156960"/>
          </a:xfrm>
          <a:prstGeom prst="rect">
            <a:avLst/>
          </a:prstGeom>
        </p:spPr>
      </p:pic>
      <p:sp>
        <p:nvSpPr>
          <p:cNvPr id="6" name="Oval 5">
            <a:extLst>
              <a:ext uri="{FF2B5EF4-FFF2-40B4-BE49-F238E27FC236}">
                <a16:creationId xmlns:a16="http://schemas.microsoft.com/office/drawing/2014/main" id="{64F0C882-72A0-F326-5951-9067466B6333}"/>
              </a:ext>
            </a:extLst>
          </p:cNvPr>
          <p:cNvSpPr/>
          <p:nvPr/>
        </p:nvSpPr>
        <p:spPr>
          <a:xfrm>
            <a:off x="1855470" y="2513948"/>
            <a:ext cx="2183130" cy="1417320"/>
          </a:xfrm>
          <a:prstGeom prst="ellipse">
            <a:avLst/>
          </a:prstGeom>
          <a:noFill/>
          <a:ln w="66675">
            <a:solidFill>
              <a:schemeClr val="accent4"/>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89044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1B692-61C1-9EB9-E829-830C3C79F531}"/>
              </a:ext>
            </a:extLst>
          </p:cNvPr>
          <p:cNvSpPr>
            <a:spLocks noGrp="1"/>
          </p:cNvSpPr>
          <p:nvPr>
            <p:ph type="ctrTitle"/>
          </p:nvPr>
        </p:nvSpPr>
        <p:spPr>
          <a:xfrm>
            <a:off x="1400431" y="412915"/>
            <a:ext cx="9634151" cy="990216"/>
          </a:xfrm>
        </p:spPr>
        <p:txBody>
          <a:bodyPr>
            <a:noAutofit/>
          </a:bodyPr>
          <a:lstStyle/>
          <a:p>
            <a:r>
              <a:rPr lang="en-US" sz="4400"/>
              <a:t>Habitat Degradation </a:t>
            </a:r>
            <a:r>
              <a:rPr lang="en-US" sz="4400" dirty="0"/>
              <a:t>Happened</a:t>
            </a:r>
          </a:p>
        </p:txBody>
      </p:sp>
      <p:sp>
        <p:nvSpPr>
          <p:cNvPr id="3" name="Subtitle 2">
            <a:extLst>
              <a:ext uri="{FF2B5EF4-FFF2-40B4-BE49-F238E27FC236}">
                <a16:creationId xmlns:a16="http://schemas.microsoft.com/office/drawing/2014/main" id="{243C3EEB-AC16-3935-6B99-52ACA75BB6E1}"/>
              </a:ext>
            </a:extLst>
          </p:cNvPr>
          <p:cNvSpPr>
            <a:spLocks noGrp="1"/>
          </p:cNvSpPr>
          <p:nvPr>
            <p:ph type="subTitle" idx="1"/>
          </p:nvPr>
        </p:nvSpPr>
        <p:spPr>
          <a:xfrm>
            <a:off x="1524000" y="1403131"/>
            <a:ext cx="9144000" cy="4840014"/>
          </a:xfrm>
        </p:spPr>
        <p:txBody>
          <a:bodyPr>
            <a:noAutofit/>
          </a:bodyPr>
          <a:lstStyle/>
          <a:p>
            <a:pPr algn="l"/>
            <a:r>
              <a:rPr lang="en-US" dirty="0"/>
              <a:t>Dams and obstacles to fish movement</a:t>
            </a:r>
          </a:p>
          <a:p>
            <a:pPr marL="342900" indent="-342900" algn="l">
              <a:buFont typeface="Arial" panose="020B0604020202020204" pitchFamily="34" charset="0"/>
              <a:buChar char="•"/>
            </a:pPr>
            <a:r>
              <a:rPr lang="en-US" dirty="0"/>
              <a:t>Isolation from food, mates and spawning habitat</a:t>
            </a:r>
          </a:p>
          <a:p>
            <a:pPr algn="l"/>
            <a:r>
              <a:rPr lang="en-US" dirty="0"/>
              <a:t>Deforestation </a:t>
            </a:r>
          </a:p>
          <a:p>
            <a:pPr marL="342900" indent="-342900" algn="l">
              <a:buFont typeface="Arial" panose="020B0604020202020204" pitchFamily="34" charset="0"/>
              <a:buChar char="•"/>
            </a:pPr>
            <a:r>
              <a:rPr lang="en-US" dirty="0"/>
              <a:t>Warming water</a:t>
            </a:r>
          </a:p>
          <a:p>
            <a:pPr marL="342900" indent="-342900" algn="l">
              <a:buFont typeface="Arial" panose="020B0604020202020204" pitchFamily="34" charset="0"/>
              <a:buChar char="•"/>
            </a:pPr>
            <a:r>
              <a:rPr lang="en-US" dirty="0"/>
              <a:t>Bank erosion</a:t>
            </a:r>
          </a:p>
          <a:p>
            <a:pPr marL="342900" indent="-342900" algn="l">
              <a:buFont typeface="Arial" panose="020B0604020202020204" pitchFamily="34" charset="0"/>
              <a:buChar char="•"/>
            </a:pPr>
            <a:r>
              <a:rPr lang="en-US" dirty="0"/>
              <a:t>Sedimentation</a:t>
            </a:r>
          </a:p>
          <a:p>
            <a:pPr algn="l"/>
            <a:r>
              <a:rPr lang="en-US" dirty="0"/>
              <a:t>Exotic/invasive species</a:t>
            </a:r>
          </a:p>
          <a:p>
            <a:pPr algn="l"/>
            <a:r>
              <a:rPr lang="en-US" dirty="0"/>
              <a:t>Pollution</a:t>
            </a:r>
          </a:p>
          <a:p>
            <a:pPr marL="342900" indent="-342900" algn="l">
              <a:buFont typeface="Arial" panose="020B0604020202020204" pitchFamily="34" charset="0"/>
              <a:buChar char="•"/>
            </a:pPr>
            <a:r>
              <a:rPr lang="en-US" dirty="0"/>
              <a:t>Acid rain/deposition</a:t>
            </a:r>
          </a:p>
        </p:txBody>
      </p:sp>
      <p:sp>
        <p:nvSpPr>
          <p:cNvPr id="4" name="TextBox 3">
            <a:extLst>
              <a:ext uri="{FF2B5EF4-FFF2-40B4-BE49-F238E27FC236}">
                <a16:creationId xmlns:a16="http://schemas.microsoft.com/office/drawing/2014/main" id="{C3BD9F54-5325-1657-D96D-C2B0C768D1C0}"/>
              </a:ext>
            </a:extLst>
          </p:cNvPr>
          <p:cNvSpPr txBox="1"/>
          <p:nvPr/>
        </p:nvSpPr>
        <p:spPr>
          <a:xfrm rot="18959547">
            <a:off x="6203092" y="3823138"/>
            <a:ext cx="4720281" cy="646331"/>
          </a:xfrm>
          <a:prstGeom prst="rect">
            <a:avLst/>
          </a:prstGeom>
          <a:noFill/>
        </p:spPr>
        <p:txBody>
          <a:bodyPr wrap="square" rtlCol="0">
            <a:spAutoFit/>
          </a:bodyPr>
          <a:lstStyle/>
          <a:p>
            <a:r>
              <a:rPr lang="en-US" sz="3600" dirty="0">
                <a:solidFill>
                  <a:srgbClr val="FF0000"/>
                </a:solidFill>
              </a:rPr>
              <a:t>CLIMATE</a:t>
            </a:r>
            <a:r>
              <a:rPr lang="en-US" sz="3600" dirty="0"/>
              <a:t> </a:t>
            </a:r>
            <a:r>
              <a:rPr lang="en-US" sz="3600" dirty="0">
                <a:solidFill>
                  <a:srgbClr val="FF0000"/>
                </a:solidFill>
              </a:rPr>
              <a:t>CHANGE</a:t>
            </a:r>
          </a:p>
        </p:txBody>
      </p:sp>
    </p:spTree>
    <p:extLst>
      <p:ext uri="{BB962C8B-B14F-4D97-AF65-F5344CB8AC3E}">
        <p14:creationId xmlns:p14="http://schemas.microsoft.com/office/powerpoint/2010/main" val="40774950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181BD-2F3E-3038-6D2B-95FFCD545B77}"/>
              </a:ext>
            </a:extLst>
          </p:cNvPr>
          <p:cNvSpPr>
            <a:spLocks noGrp="1"/>
          </p:cNvSpPr>
          <p:nvPr>
            <p:ph type="title"/>
          </p:nvPr>
        </p:nvSpPr>
        <p:spPr>
          <a:xfrm>
            <a:off x="333829" y="365125"/>
            <a:ext cx="11335656" cy="991235"/>
          </a:xfrm>
        </p:spPr>
        <p:txBody>
          <a:bodyPr>
            <a:noAutofit/>
          </a:bodyPr>
          <a:lstStyle/>
          <a:p>
            <a:pPr algn="ctr"/>
            <a:r>
              <a:rPr lang="en-US" sz="3600" b="1">
                <a:solidFill>
                  <a:schemeClr val="accent6">
                    <a:lumMod val="75000"/>
                  </a:schemeClr>
                </a:solidFill>
              </a:rPr>
              <a:t>Trout Unlimited – a national conservation organization</a:t>
            </a:r>
          </a:p>
        </p:txBody>
      </p:sp>
      <p:sp>
        <p:nvSpPr>
          <p:cNvPr id="3" name="Content Placeholder 2">
            <a:extLst>
              <a:ext uri="{FF2B5EF4-FFF2-40B4-BE49-F238E27FC236}">
                <a16:creationId xmlns:a16="http://schemas.microsoft.com/office/drawing/2014/main" id="{58942336-C899-A0CB-2144-F4C272C99C77}"/>
              </a:ext>
            </a:extLst>
          </p:cNvPr>
          <p:cNvSpPr>
            <a:spLocks noGrp="1"/>
          </p:cNvSpPr>
          <p:nvPr>
            <p:ph idx="1"/>
          </p:nvPr>
        </p:nvSpPr>
        <p:spPr>
          <a:xfrm>
            <a:off x="5291908" y="1143453"/>
            <a:ext cx="6377577" cy="5349422"/>
          </a:xfrm>
        </p:spPr>
        <p:txBody>
          <a:bodyPr>
            <a:noAutofit/>
          </a:bodyPr>
          <a:lstStyle/>
          <a:p>
            <a:r>
              <a:rPr lang="en-US" sz="3200"/>
              <a:t>Mission: To bring together diverse interests to care for and recover rivers and streams so that our children can experience the joy of wild and native trout and salmon. </a:t>
            </a:r>
          </a:p>
          <a:p>
            <a:endParaRPr lang="en-US" sz="3200"/>
          </a:p>
          <a:p>
            <a:r>
              <a:rPr lang="en-US" sz="3200"/>
              <a:t>Vision: For communities across America to engage in the work of repairing and renewing our rivers, streams, and other water bodies on which we all depend. </a:t>
            </a:r>
          </a:p>
        </p:txBody>
      </p:sp>
      <p:pic>
        <p:nvPicPr>
          <p:cNvPr id="5" name="Picture 4" descr="A logo for a fishing company&#10;&#10;Description automatically generated">
            <a:extLst>
              <a:ext uri="{FF2B5EF4-FFF2-40B4-BE49-F238E27FC236}">
                <a16:creationId xmlns:a16="http://schemas.microsoft.com/office/drawing/2014/main" id="{DF5E4445-53CB-606A-0E2D-2FA2C339FE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6841" y="1436864"/>
            <a:ext cx="3581400" cy="4383790"/>
          </a:xfrm>
          <a:prstGeom prst="rect">
            <a:avLst/>
          </a:prstGeom>
        </p:spPr>
      </p:pic>
    </p:spTree>
    <p:extLst>
      <p:ext uri="{BB962C8B-B14F-4D97-AF65-F5344CB8AC3E}">
        <p14:creationId xmlns:p14="http://schemas.microsoft.com/office/powerpoint/2010/main" val="13713431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28"/>
          <p:cNvSpPr txBox="1">
            <a:spLocks noGrp="1"/>
          </p:cNvSpPr>
          <p:nvPr>
            <p:ph type="title"/>
          </p:nvPr>
        </p:nvSpPr>
        <p:spPr>
          <a:xfrm>
            <a:off x="609600" y="274637"/>
            <a:ext cx="10972800" cy="1143200"/>
          </a:xfrm>
          <a:prstGeom prst="rect">
            <a:avLst/>
          </a:prstGeom>
        </p:spPr>
        <p:txBody>
          <a:bodyPr spcFirstLastPara="1" wrap="square" lIns="121900" tIns="60933" rIns="121900" bIns="60933"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a:p>
        </p:txBody>
      </p:sp>
      <p:sp>
        <p:nvSpPr>
          <p:cNvPr id="204" name="Google Shape;204;p28"/>
          <p:cNvSpPr txBox="1">
            <a:spLocks noGrp="1"/>
          </p:cNvSpPr>
          <p:nvPr>
            <p:ph type="body" idx="1"/>
          </p:nvPr>
        </p:nvSpPr>
        <p:spPr>
          <a:xfrm>
            <a:off x="609600" y="1600200"/>
            <a:ext cx="10972800" cy="4526000"/>
          </a:xfrm>
          <a:prstGeom prst="rect">
            <a:avLst/>
          </a:prstGeom>
        </p:spPr>
        <p:txBody>
          <a:bodyPr spcFirstLastPara="1" wrap="square" lIns="121900" tIns="60933" rIns="121900" bIns="60933"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480"/>
              </a:spcBef>
              <a:spcAft>
                <a:spcPts val="1600"/>
              </a:spcAft>
              <a:buNone/>
            </a:pPr>
            <a:endParaRPr/>
          </a:p>
        </p:txBody>
      </p:sp>
      <p:pic>
        <p:nvPicPr>
          <p:cNvPr id="205" name="Google Shape;205;p28"/>
          <p:cNvPicPr preferRelativeResize="0"/>
          <p:nvPr/>
        </p:nvPicPr>
        <p:blipFill>
          <a:blip r:embed="rId3">
            <a:alphaModFix/>
          </a:blip>
          <a:stretch>
            <a:fillRect/>
          </a:stretch>
        </p:blipFill>
        <p:spPr>
          <a:xfrm>
            <a:off x="3922691" y="0"/>
            <a:ext cx="4346619" cy="6857997"/>
          </a:xfrm>
          <a:prstGeom prst="rect">
            <a:avLst/>
          </a:prstGeom>
          <a:noFill/>
          <a:ln>
            <a:noFill/>
          </a:ln>
        </p:spPr>
      </p:pic>
    </p:spTree>
    <p:extLst>
      <p:ext uri="{BB962C8B-B14F-4D97-AF65-F5344CB8AC3E}">
        <p14:creationId xmlns:p14="http://schemas.microsoft.com/office/powerpoint/2010/main" val="38338658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BAE81F-7F4F-9259-93F1-3E86D9BA610E}"/>
              </a:ext>
            </a:extLst>
          </p:cNvPr>
          <p:cNvSpPr txBox="1"/>
          <p:nvPr/>
        </p:nvSpPr>
        <p:spPr>
          <a:xfrm>
            <a:off x="2667000" y="814388"/>
            <a:ext cx="9048750" cy="5632311"/>
          </a:xfrm>
          <a:prstGeom prst="rect">
            <a:avLst/>
          </a:prstGeom>
          <a:noFill/>
        </p:spPr>
        <p:txBody>
          <a:bodyPr wrap="square" rtlCol="0">
            <a:spAutoFit/>
          </a:bodyPr>
          <a:lstStyle/>
          <a:p>
            <a:r>
              <a:rPr lang="en-US" sz="3600" b="1"/>
              <a:t>Protect</a:t>
            </a:r>
            <a:r>
              <a:rPr lang="en-US" sz="3600"/>
              <a:t> - wild trout and salmon and their habitat</a:t>
            </a:r>
          </a:p>
          <a:p>
            <a:endParaRPr lang="en-US" sz="3600"/>
          </a:p>
          <a:p>
            <a:r>
              <a:rPr lang="en-US" sz="3600" b="1"/>
              <a:t>Reconnect</a:t>
            </a:r>
            <a:r>
              <a:rPr lang="en-US" sz="3600"/>
              <a:t> - waterways so they can function naturally</a:t>
            </a:r>
          </a:p>
          <a:p>
            <a:endParaRPr lang="en-US" sz="3600"/>
          </a:p>
          <a:p>
            <a:r>
              <a:rPr lang="en-US" sz="3600" b="1"/>
              <a:t>Restore</a:t>
            </a:r>
            <a:r>
              <a:rPr lang="en-US" sz="3600"/>
              <a:t> - populations of native fish</a:t>
            </a:r>
          </a:p>
          <a:p>
            <a:endParaRPr lang="en-US" sz="3600" b="1"/>
          </a:p>
          <a:p>
            <a:r>
              <a:rPr lang="en-US" sz="3600" b="1"/>
              <a:t>Sustain </a:t>
            </a:r>
            <a:r>
              <a:rPr lang="en-US" sz="3600"/>
              <a:t>- those fisheries thru advocacy and education</a:t>
            </a:r>
          </a:p>
        </p:txBody>
      </p:sp>
      <p:pic>
        <p:nvPicPr>
          <p:cNvPr id="4" name="Picture 3" descr="A logo for a fishing company&#10;&#10;Description automatically generated">
            <a:extLst>
              <a:ext uri="{FF2B5EF4-FFF2-40B4-BE49-F238E27FC236}">
                <a16:creationId xmlns:a16="http://schemas.microsoft.com/office/drawing/2014/main" id="{158CAD5B-B0EC-D449-8D2A-56D0E21AAB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926" y="942945"/>
            <a:ext cx="1743075" cy="2133600"/>
          </a:xfrm>
          <a:prstGeom prst="rect">
            <a:avLst/>
          </a:prstGeom>
        </p:spPr>
      </p:pic>
    </p:spTree>
    <p:extLst>
      <p:ext uri="{BB962C8B-B14F-4D97-AF65-F5344CB8AC3E}">
        <p14:creationId xmlns:p14="http://schemas.microsoft.com/office/powerpoint/2010/main" val="369102432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71</TotalTime>
  <Words>1824</Words>
  <Application>Microsoft Office PowerPoint</Application>
  <PresentationFormat>Widescreen</PresentationFormat>
  <Paragraphs>276</Paragraphs>
  <Slides>40</Slides>
  <Notes>34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40</vt:i4>
      </vt:variant>
    </vt:vector>
  </HeadingPairs>
  <TitlesOfParts>
    <vt:vector size="49" baseType="lpstr">
      <vt:lpstr>Aptos</vt:lpstr>
      <vt:lpstr>Aptos Display</vt:lpstr>
      <vt:lpstr>Arial</vt:lpstr>
      <vt:lpstr>Calibri</vt:lpstr>
      <vt:lpstr>Courier New</vt:lpstr>
      <vt:lpstr>Google Sans</vt:lpstr>
      <vt:lpstr>Old Standard TT</vt:lpstr>
      <vt:lpstr>Symbol</vt:lpstr>
      <vt:lpstr>Office Theme</vt:lpstr>
      <vt:lpstr>PowerPoint Presentation</vt:lpstr>
      <vt:lpstr>PowerPoint Presentation</vt:lpstr>
      <vt:lpstr>PowerPoint Presentation</vt:lpstr>
      <vt:lpstr>PowerPoint Presentation</vt:lpstr>
      <vt:lpstr>PowerPoint Presentation</vt:lpstr>
      <vt:lpstr>Habitat Degradation Happened</vt:lpstr>
      <vt:lpstr>Trout Unlimited – a national conservation organization</vt:lpstr>
      <vt:lpstr>PowerPoint Presentation</vt:lpstr>
      <vt:lpstr>PowerPoint Presentation</vt:lpstr>
      <vt:lpstr>PowerPoint Presentation</vt:lpstr>
      <vt:lpstr>PowerPoint Presentation</vt:lpstr>
      <vt:lpstr>PowerPoint Presentation</vt:lpstr>
      <vt:lpstr>PowerPoint Presentation</vt:lpstr>
      <vt:lpstr>Finding the Right Places – TU’s Priority Waters</vt:lpstr>
      <vt:lpstr>UPDATE -- What We Want to Accomplish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Trout Power?</vt:lpstr>
      <vt:lpstr>What does Trout Power do?</vt:lpstr>
      <vt:lpstr>What is citizen science?</vt:lpstr>
      <vt:lpstr>Advantages of Citizen Science</vt:lpstr>
      <vt:lpstr>Genetic analysis- our bread and butter!</vt:lpstr>
      <vt:lpstr>How we do this - Fin Clip protocol</vt:lpstr>
      <vt:lpstr>PowerPoint Presentation</vt:lpstr>
      <vt:lpstr>Fin clip kits</vt:lpstr>
      <vt:lpstr>Type of Genetic Analysis Done 2016-2019</vt:lpstr>
      <vt:lpstr>PowerPoint Presentation</vt:lpstr>
      <vt:lpstr>Example of using microsat and stocked strains</vt:lpstr>
      <vt:lpstr>PowerPoint Presentation</vt:lpstr>
      <vt:lpstr>Results from  Trout Power - Tug Hill TU  Collaboration</vt:lpstr>
      <vt:lpstr>PowerPoint Presentation</vt:lpstr>
      <vt:lpstr>PowerPoint Presentation</vt:lpstr>
      <vt:lpstr>Where to find us: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Tug Hill and Trout Unlimited</dc:title>
  <dc:creator>Paul Miller</dc:creator>
  <cp:lastModifiedBy>Gabriel Yerdon</cp:lastModifiedBy>
  <cp:revision>33</cp:revision>
  <cp:lastPrinted>2024-04-09T10:09:09Z</cp:lastPrinted>
  <dcterms:created xsi:type="dcterms:W3CDTF">2024-03-26T14:18:43Z</dcterms:created>
  <dcterms:modified xsi:type="dcterms:W3CDTF">2024-04-10T15:32:23Z</dcterms:modified>
</cp:coreProperties>
</file>